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av" ContentType="audio/wav"/>
  <Default Extension="wdp" ContentType="image/vnd.ms-photo"/>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40" r:id="rId1"/>
  </p:sldMasterIdLst>
  <p:notesMasterIdLst>
    <p:notesMasterId r:id="rId12"/>
  </p:notesMasterIdLst>
  <p:sldIdLst>
    <p:sldId id="257" r:id="rId2"/>
    <p:sldId id="277" r:id="rId3"/>
    <p:sldId id="263" r:id="rId4"/>
    <p:sldId id="269" r:id="rId5"/>
    <p:sldId id="271" r:id="rId6"/>
    <p:sldId id="272" r:id="rId7"/>
    <p:sldId id="275" r:id="rId8"/>
    <p:sldId id="273" r:id="rId9"/>
    <p:sldId id="274" r:id="rId10"/>
    <p:sldId id="276"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660"/>
  </p:normalViewPr>
  <p:slideViewPr>
    <p:cSldViewPr>
      <p:cViewPr varScale="1">
        <p:scale>
          <a:sx n="65" d="100"/>
          <a:sy n="65" d="100"/>
        </p:scale>
        <p:origin x="-1452" y="-96"/>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3.png>
</file>

<file path=ppt/media/image4.png>
</file>

<file path=ppt/media/image5.png>
</file>

<file path=ppt/media/image6.png>
</file>

<file path=ppt/media/image9.png>
</file>

<file path=ppt/media/media1.wav>
</file>

<file path=ppt/media/media10.wav>
</file>

<file path=ppt/media/media11.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FE4726F-600A-4812-BA01-5B8B1F04CCBD}" type="datetimeFigureOut">
              <a:rPr lang="en-US" smtClean="0"/>
              <a:t>12/3/2020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BBBFD3-1BF2-45CF-8F45-007C63AFD306}" type="slidenum">
              <a:rPr lang="en-US" smtClean="0"/>
              <a:t>‹#›</a:t>
            </a:fld>
            <a:endParaRPr lang="en-US"/>
          </a:p>
        </p:txBody>
      </p:sp>
    </p:spTree>
    <p:extLst>
      <p:ext uri="{BB962C8B-B14F-4D97-AF65-F5344CB8AC3E}">
        <p14:creationId xmlns:p14="http://schemas.microsoft.com/office/powerpoint/2010/main" val="4698229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925B432-E868-4E36-8FC4-9A615822A3A1}" type="datetime1">
              <a:rPr lang="en-US" smtClean="0"/>
              <a:t>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CAAB25-6B33-4059-B0F8-016EBB757AA7}"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5FB135-8012-452D-B5FD-016274B784A0}" type="datetime1">
              <a:rPr lang="en-US" smtClean="0"/>
              <a:t>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CAAB25-6B33-4059-B0F8-016EBB757AA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4F60B6E-DBE3-4A74-8CA0-E0D384884946}" type="datetime1">
              <a:rPr lang="en-US" smtClean="0"/>
              <a:t>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CAAB25-6B33-4059-B0F8-016EBB757AA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047E0BA-F290-4918-BDAD-98183243F4A7}" type="datetime1">
              <a:rPr lang="en-US" smtClean="0"/>
              <a:t>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CAAB25-6B33-4059-B0F8-016EBB757AA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10CECEA-3F58-44C7-8EF1-B17EE83767F5}" type="datetime1">
              <a:rPr lang="en-US" smtClean="0"/>
              <a:t>12/3/2020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CAAB25-6B33-4059-B0F8-016EBB757AA7}"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5C9CC17-5EEE-4E6F-855A-D692126E8597}" type="datetime1">
              <a:rPr lang="en-US" smtClean="0"/>
              <a:t>12/3/2020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CAAB25-6B33-4059-B0F8-016EBB757AA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C855E54-DD51-4C17-AF5E-9FE6415A8E68}" type="datetime1">
              <a:rPr lang="en-US" smtClean="0"/>
              <a:t>12/3/2020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4CAAB25-6B33-4059-B0F8-016EBB757AA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95EFF8B-7A97-4903-883E-8CFB33CB2288}" type="datetime1">
              <a:rPr lang="en-US" smtClean="0"/>
              <a:t>12/3/2020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4CAAB25-6B33-4059-B0F8-016EBB757AA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D250D8-24A6-49CB-96AA-F461C3829D77}" type="datetime1">
              <a:rPr lang="en-US" smtClean="0"/>
              <a:t>12/3/2020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CAAB25-6B33-4059-B0F8-016EBB757AA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425348-AD71-45E3-A3FE-F0A59057C982}" type="datetime1">
              <a:rPr lang="en-US" smtClean="0"/>
              <a:t>12/3/2020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CAAB25-6B33-4059-B0F8-016EBB757AA7}" type="slidenum">
              <a:rPr lang="en-US" smtClean="0"/>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84D68A6A-2124-43FE-ABB1-920237C6CB60}" type="datetime1">
              <a:rPr lang="en-US" smtClean="0"/>
              <a:t>12/3/2020</a:t>
            </a:fld>
            <a:endParaRPr lang="en-US"/>
          </a:p>
        </p:txBody>
      </p:sp>
      <p:sp>
        <p:nvSpPr>
          <p:cNvPr id="9" name="Slide Number Placeholder 8"/>
          <p:cNvSpPr>
            <a:spLocks noGrp="1"/>
          </p:cNvSpPr>
          <p:nvPr>
            <p:ph type="sldNum" sz="quarter" idx="11"/>
          </p:nvPr>
        </p:nvSpPr>
        <p:spPr/>
        <p:txBody>
          <a:bodyPr/>
          <a:lstStyle/>
          <a:p>
            <a:fld id="{84CAAB25-6B33-4059-B0F8-016EBB757AA7}" type="slidenum">
              <a:rPr lang="en-US" smtClean="0"/>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84CAAB25-6B33-4059-B0F8-016EBB757AA7}" type="slidenum">
              <a:rPr lang="en-US" smtClean="0"/>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7F4E647D-C310-4C54-99AE-EF9E2FE1C1EC}" type="datetime1">
              <a:rPr lang="en-US" smtClean="0"/>
              <a:t>12/3/2020</a:t>
            </a:fld>
            <a:endParaRPr lang="en-US"/>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hdr="0" ftr="0" dt="0"/>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insaid.co/" TargetMode="External"/><Relationship Id="rId3" Type="http://schemas.microsoft.com/office/2007/relationships/media" Target="../media/media2.wav"/><Relationship Id="rId7" Type="http://schemas.openxmlformats.org/officeDocument/2006/relationships/image" Target="../media/image3.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2.emf"/><Relationship Id="rId5" Type="http://schemas.openxmlformats.org/officeDocument/2006/relationships/slideLayout" Target="../slideLayouts/slideLayout1.xml"/><Relationship Id="rId10" Type="http://schemas.openxmlformats.org/officeDocument/2006/relationships/image" Target="../media/image5.png"/><Relationship Id="rId4" Type="http://schemas.openxmlformats.org/officeDocument/2006/relationships/audio" Target="../media/media2.wav"/><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hyperlink" Target="https://insaid.co/" TargetMode="External"/><Relationship Id="rId2" Type="http://schemas.openxmlformats.org/officeDocument/2006/relationships/audio" Target="../media/media11.wav"/><Relationship Id="rId1" Type="http://schemas.microsoft.com/office/2007/relationships/media" Target="../media/media11.wav"/><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15.png"/><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hyperlink" Target="https://insaid.co/" TargetMode="External"/><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6.png"/><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audio" Target="../media/media4.wav"/><Relationship Id="rId7" Type="http://schemas.openxmlformats.org/officeDocument/2006/relationships/image" Target="../media/image4.png"/><Relationship Id="rId2" Type="http://schemas.microsoft.com/office/2007/relationships/media" Target="../media/media4.wav"/><Relationship Id="rId1" Type="http://schemas.openxmlformats.org/officeDocument/2006/relationships/vmlDrawing" Target="../drawings/vmlDrawing1.vml"/><Relationship Id="rId6" Type="http://schemas.openxmlformats.org/officeDocument/2006/relationships/hyperlink" Target="https://insaid.co/" TargetMode="External"/><Relationship Id="rId11" Type="http://schemas.openxmlformats.org/officeDocument/2006/relationships/image" Target="../media/image5.png"/><Relationship Id="rId5" Type="http://schemas.openxmlformats.org/officeDocument/2006/relationships/image" Target="../media/image3.png"/><Relationship Id="rId10" Type="http://schemas.openxmlformats.org/officeDocument/2006/relationships/image" Target="../media/image7.emf"/><Relationship Id="rId4" Type="http://schemas.openxmlformats.org/officeDocument/2006/relationships/slideLayout" Target="../slideLayouts/slideLayout1.xml"/><Relationship Id="rId9" Type="http://schemas.openxmlformats.org/officeDocument/2006/relationships/package" Target="../embeddings/Microsoft_Excel_Worksheet1.xlsx"/></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9.png"/><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4.png"/><Relationship Id="rId5" Type="http://schemas.openxmlformats.org/officeDocument/2006/relationships/hyperlink" Target="https://insaid.co/" TargetMode="Externa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10.png"/><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4.png"/><Relationship Id="rId5" Type="http://schemas.openxmlformats.org/officeDocument/2006/relationships/hyperlink" Target="https://insaid.co/" TargetMode="Externa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11.png"/><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4.png"/><Relationship Id="rId5" Type="http://schemas.openxmlformats.org/officeDocument/2006/relationships/hyperlink" Target="https://insaid.co/"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12.png"/><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image" Target="../media/image4.png"/><Relationship Id="rId5" Type="http://schemas.openxmlformats.org/officeDocument/2006/relationships/hyperlink" Target="https://insaid.co/"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1.xml"/><Relationship Id="rId7" Type="http://schemas.openxmlformats.org/officeDocument/2006/relationships/image" Target="../media/image13.png"/><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image" Target="../media/image4.png"/><Relationship Id="rId5" Type="http://schemas.openxmlformats.org/officeDocument/2006/relationships/hyperlink" Target="https://insaid.co/" TargetMode="External"/><Relationship Id="rId4" Type="http://schemas.openxmlformats.org/officeDocument/2006/relationships/image" Target="../media/image3.png"/><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image" Target="../media/image4.png"/><Relationship Id="rId5" Type="http://schemas.openxmlformats.org/officeDocument/2006/relationships/hyperlink" Target="https://insaid.co/" TargetMode="Externa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p:cNvPicPr>
            <a:picLocks noChangeAspect="1" noChangeArrowheads="1"/>
          </p:cNvPicPr>
          <p:nvPr/>
        </p:nvPicPr>
        <p:blipFill>
          <a:blip r:embed="rId6">
            <a:lum bright="24000" contrast="-31000"/>
            <a:extLst>
              <a:ext uri="{28A0092B-C50C-407E-A947-70E740481C1C}">
                <a14:useLocalDpi xmlns:a14="http://schemas.microsoft.com/office/drawing/2010/main" val="0"/>
              </a:ext>
            </a:extLst>
          </a:blip>
          <a:srcRect/>
          <a:stretch>
            <a:fillRect/>
          </a:stretch>
        </p:blipFill>
        <p:spPr bwMode="auto">
          <a:xfrm>
            <a:off x="0" y="-1"/>
            <a:ext cx="8458200" cy="69203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descr="https://insaid.co/wp-content/themes/betheme/dashboard-assets/app-assets/images/logo/insaidText.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62800" y="228600"/>
            <a:ext cx="952500" cy="5429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nsaid.co/wp-content/themes/betheme/dashboard-assets/app-assets/images/logo/logo.png">
            <a:hlinkClick r:id="rId8"/>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610350" y="228600"/>
            <a:ext cx="476250" cy="47625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ctrTitle"/>
          </p:nvPr>
        </p:nvSpPr>
        <p:spPr>
          <a:xfrm>
            <a:off x="685800" y="2209800"/>
            <a:ext cx="7772400" cy="1622425"/>
          </a:xfrm>
          <a:effectLst>
            <a:outerShdw blurRad="50800" dist="38100" dir="5400000" algn="t" rotWithShape="0">
              <a:prstClr val="black">
                <a:alpha val="40000"/>
              </a:prstClr>
            </a:outerShdw>
            <a:reflection blurRad="6350" stA="50000" endA="300" endPos="55000" dir="5400000" sy="-100000" algn="bl" rotWithShape="0"/>
          </a:effectLst>
        </p:spPr>
        <p:txBody>
          <a:bodyPr>
            <a:normAutofit fontScale="90000"/>
          </a:bodyPr>
          <a:lstStyle/>
          <a:p>
            <a:r>
              <a:rPr lang="en-US" dirty="0" smtClean="0">
                <a:solidFill>
                  <a:srgbClr val="FFFF00"/>
                </a:solidFill>
                <a:effectLst>
                  <a:outerShdw blurRad="38100" dist="38100" dir="2700000" algn="tl">
                    <a:srgbClr val="000000">
                      <a:alpha val="43137"/>
                    </a:srgbClr>
                  </a:outerShdw>
                </a:effectLst>
              </a:rPr>
              <a:t>EDA Project on </a:t>
            </a:r>
            <a:br>
              <a:rPr lang="en-US" dirty="0" smtClean="0">
                <a:solidFill>
                  <a:srgbClr val="FFFF00"/>
                </a:solidFill>
                <a:effectLst>
                  <a:outerShdw blurRad="38100" dist="38100" dir="2700000" algn="tl">
                    <a:srgbClr val="000000">
                      <a:alpha val="43137"/>
                    </a:srgbClr>
                  </a:outerShdw>
                </a:effectLst>
              </a:rPr>
            </a:br>
            <a:r>
              <a:rPr lang="en-US" dirty="0" smtClean="0">
                <a:solidFill>
                  <a:srgbClr val="FFFF00"/>
                </a:solidFill>
                <a:effectLst>
                  <a:outerShdw blurRad="38100" dist="38100" dir="2700000" algn="tl">
                    <a:srgbClr val="000000">
                      <a:alpha val="43137"/>
                    </a:srgbClr>
                  </a:outerShdw>
                </a:effectLst>
              </a:rPr>
              <a:t>Used Cars in Market–Data</a:t>
            </a:r>
            <a:endParaRPr lang="en-US" dirty="0">
              <a:solidFill>
                <a:srgbClr val="FFFF00"/>
              </a:solidFill>
              <a:effectLst>
                <a:outerShdw blurRad="38100" dist="38100" dir="2700000" algn="tl">
                  <a:srgbClr val="000000">
                    <a:alpha val="43137"/>
                  </a:srgbClr>
                </a:outerShdw>
              </a:effectLst>
            </a:endParaRPr>
          </a:p>
        </p:txBody>
      </p:sp>
      <p:sp>
        <p:nvSpPr>
          <p:cNvPr id="5" name="Subtitle 4"/>
          <p:cNvSpPr>
            <a:spLocks noGrp="1"/>
          </p:cNvSpPr>
          <p:nvPr>
            <p:ph type="subTitle" idx="1"/>
          </p:nvPr>
        </p:nvSpPr>
        <p:spPr>
          <a:xfrm>
            <a:off x="4852555" y="5257800"/>
            <a:ext cx="3276600" cy="914400"/>
          </a:xfrm>
        </p:spPr>
        <p:txBody>
          <a:bodyPr>
            <a:noAutofit/>
          </a:bodyPr>
          <a:lstStyle/>
          <a:p>
            <a:r>
              <a:rPr lang="en-US" sz="2800" b="1" i="1" dirty="0" smtClean="0">
                <a:solidFill>
                  <a:srgbClr val="FFFF00"/>
                </a:solidFill>
              </a:rPr>
              <a:t>Submitted by :-</a:t>
            </a:r>
          </a:p>
          <a:p>
            <a:r>
              <a:rPr lang="en-US" sz="2800" b="1" i="1" dirty="0" smtClean="0">
                <a:solidFill>
                  <a:srgbClr val="FFFF00"/>
                </a:solidFill>
              </a:rPr>
              <a:t>Pankaj Kumar (July Cohort)</a:t>
            </a:r>
            <a:endParaRPr lang="en-US" sz="2800" b="1" i="1" dirty="0">
              <a:solidFill>
                <a:srgbClr val="FFFF00"/>
              </a:solidFill>
            </a:endParaRPr>
          </a:p>
        </p:txBody>
      </p:sp>
      <p:pic>
        <p:nvPicPr>
          <p:cNvPr id="6" name="Used-cars-data slid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4267200" y="3124200"/>
            <a:ext cx="609600" cy="609600"/>
          </a:xfrm>
          <a:prstGeom prst="rect">
            <a:avLst/>
          </a:prstGeom>
        </p:spPr>
      </p:pic>
      <p:pic>
        <p:nvPicPr>
          <p:cNvPr id="9" name="Audio 8">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832936887"/>
      </p:ext>
    </p:extLst>
  </p:cSld>
  <p:clrMapOvr>
    <a:masterClrMapping/>
  </p:clrMapOvr>
  <mc:AlternateContent xmlns:mc="http://schemas.openxmlformats.org/markup-compatibility/2006" xmlns:p14="http://schemas.microsoft.com/office/powerpoint/2010/main">
    <mc:Choice Requires="p14">
      <p:transition spd="slow" p14:dur="2000" advTm="19342"/>
    </mc:Choice>
    <mc:Fallback xmlns="">
      <p:transition spd="slow" advTm="19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347" fill="hold"/>
                                        <p:tgtEl>
                                          <p:spTgt spid="6"/>
                                        </p:tgtEl>
                                      </p:cBhvr>
                                    </p:cmd>
                                  </p:childTnLst>
                                </p:cTn>
                              </p:par>
                            </p:childTnLst>
                          </p:cTn>
                        </p:par>
                      </p:childTnLst>
                    </p:cTn>
                  </p:par>
                </p:childTnLst>
              </p:cTn>
              <p:nextCondLst>
                <p:cond evt="onClick" delay="0">
                  <p:tgtEl>
                    <p:spTgt spid="6"/>
                  </p:tgtEl>
                </p:cond>
              </p:nextCondLst>
            </p:seq>
            <p:audio>
              <p:cMediaNode vol="80000">
                <p:cTn id="12" fill="hold" display="0">
                  <p:stCondLst>
                    <p:cond delay="indefinite"/>
                  </p:stCondLst>
                  <p:endCondLst>
                    <p:cond evt="onStopAudio" delay="0">
                      <p:tgtEl>
                        <p:sldTgt/>
                      </p:tgtEl>
                    </p:cond>
                  </p:endCondLst>
                </p:cTn>
                <p:tgtEl>
                  <p:spTgt spid="6"/>
                </p:tgtEl>
              </p:cMediaNode>
            </p:audio>
            <p:audio isNarration="1">
              <p:cMediaNode vol="80000" showWhenStopped="0">
                <p:cTn id="13"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32000" contrast="-62000"/>
                    </a14:imgEffect>
                  </a14:imgLayer>
                </a14:imgProps>
              </a:ext>
              <a:ext uri="{28A0092B-C50C-407E-A947-70E740481C1C}">
                <a14:useLocalDpi xmlns:a14="http://schemas.microsoft.com/office/drawing/2010/main" val="0"/>
              </a:ext>
            </a:extLst>
          </a:blip>
          <a:srcRect/>
          <a:stretch>
            <a:fillRect/>
          </a:stretch>
        </p:blipFill>
        <p:spPr bwMode="auto">
          <a:xfrm>
            <a:off x="108153" y="1066800"/>
            <a:ext cx="8273847" cy="5410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descr="https://insaid.co/wp-content/themes/betheme/dashboard-assets/app-assets/images/logo/insaidText.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62800" y="228600"/>
            <a:ext cx="952500" cy="5429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nsaid.co/wp-content/themes/betheme/dashboard-assets/app-assets/images/logo/logo.png">
            <a:hlinkClick r:id="rId7"/>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10350" y="228600"/>
            <a:ext cx="476250" cy="47625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p:nvPr/>
        </p:nvCxnSpPr>
        <p:spPr>
          <a:xfrm>
            <a:off x="152400" y="914400"/>
            <a:ext cx="82296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05696" y="178593"/>
            <a:ext cx="8197646" cy="642938"/>
          </a:xfrm>
          <a:prstGeom prst="rect">
            <a:avLst/>
          </a:prstGeom>
          <a:noFill/>
        </p:spPr>
        <p:style>
          <a:lnRef idx="0">
            <a:schemeClr val="accent1"/>
          </a:lnRef>
          <a:fillRef idx="3">
            <a:schemeClr val="accent1"/>
          </a:fillRef>
          <a:effectRef idx="3">
            <a:schemeClr val="accent1"/>
          </a:effectRef>
          <a:fontRef idx="minor">
            <a:schemeClr val="lt1"/>
          </a:fontRef>
        </p:style>
        <p:txBody>
          <a:bodyPr rtlCol="0" anchor="ctr"/>
          <a:lstStyle/>
          <a:p>
            <a:r>
              <a:rPr lang="en-US" sz="3600" dirty="0" smtClean="0">
                <a:solidFill>
                  <a:srgbClr val="002060"/>
                </a:solidFill>
              </a:rPr>
              <a:t>Conclusion </a:t>
            </a:r>
            <a:endParaRPr lang="en-US" sz="3600" dirty="0">
              <a:solidFill>
                <a:srgbClr val="002060"/>
              </a:solidFill>
            </a:endParaRPr>
          </a:p>
        </p:txBody>
      </p:sp>
      <p:sp>
        <p:nvSpPr>
          <p:cNvPr id="2" name="AutoShape 2" descr="data:image/png;base64,iVBORw0KGgoAAAANSUhEUgAAAsUAAAGnCAYAAABfHyrUAAAAOXRFWHRTb2Z0d2FyZQBNYXRwbG90bGliIHZlcnNpb24zLjMuMiwgaHR0cHM6Ly9tYXRwbG90bGliLm9yZy8vihELAAAACXBIWXMAAAsTAAALEwEAmpwYAAA00klEQVR4nO3de9ztY5n48c9lbyFCaSchJDES0k5kakI1pYMOmtDBSKnfVEjnmplt18x0oFQ0SklIUiSmkQ4OHZyyHSKnMjpgVDTooIPD9fvjvpe99uOxj+u5v+vZ38/79dqv/Xy/a63nvnievdb1vb/Xfd2RmUiSJEl9tkLXAUiSJEldMymWJElS75kUS5IkqfdMiiVJktR7JsWSJEnqPZNiSZIk9d7MrgMAePjDH54bbrhh12FIkiRpOXfxxRffmpmzJp4fi6R4ww03ZN68eV2HIUmSpOVcRPxisvOWT0iSJKn3TIolSZLUeybFkiRJ6j2TYkmSJPWeSbEkSZJ6z6RYkiRJvWdSLEmSpN4zKZYkSVLvmRRLkiSp90yKJUmS1HsmxZIkSeo9k2JJkiT1nkmxJEmSem9m1wEsjrlzY5m/x5w5OYJIJEmStDxypliSJEm9Z1IsSZKk3jMpliRJUu+ZFEuSJKn3TIolSZLUeybFkiRJ6j2TYkmSJPWeSbEkSZJ6z6RYkiRJvWdSLEmSpN4zKZYkSVLvmRRLkiSp90yKJUmS1HsmxZIkSeo9k2JJkiT1nkmxJEmSem9m1wFMJ3PnxjJ/jzlzcgSRSJIkaZScKZYkSVLvmRRLkiSp90yKJUmS1HsmxZIkSeq9xUqKI+ItEXFlRPw4Ik6IiJUjYqOIuDAirouIEyPiQfW5K9Xj6+rjG07pf4EkSZK0jBaZFEfEusB+wOzM3AKYAewOfAg4NDMfC9wG7FNfsg9wWz1/aH2eJEmSNLYWt3xiJrBKRMwEHgzcDOwEnFQfPwZ4Uf1613pMfXzniFj2XmaSJEnSFFlkUpyZNwGHAL+kJMN3ABcDt2fm3fVpNwLr1q/XBW6or727Pn+tid83IvaNiHkRMe+WW25Z1v8OSZIkaaktTvnEQymzvxsBjwJWBZ6zrANn5pGZOTszZ8+aNWtZv50kSZK01BanfOKZwM8y85bMvAv4KrADsGYtpwBYD7ipfn0TsD5AfXwN4LcjjVqSJEkaocVJin8JbBcRD661wTsDVwFnA7vV5+wFnFq/Pq0eUx8/KzPd21iSJElja3Fqii+kLJi7BLiivuZI4J3AgRFxHaVm+Kj6kqOAter5A4F3TUHckiRJ0sjMXPRTIDPnAHMmnL4e2HaS5/4ZeNmyhyZJkiS14Y52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r2ZXQegJTN3bizz95gzJ0cQiSRJ0vLDmWJJkiT1nkmxJEmSes+kWJIkSb1nUixJkqTeMymWJElS75kUS5IkqfdMiiVJktR7JsWSJEnqPZNiSZIk9Z5JsSRJknrPpFiSJEm9Z1IsSZKk3luspDgi1oyIkyLimoi4OiK2j4iHRcS3I+Kn9e+H1udGRHwiIq6LiMsjYpup/U+QJEmSls3izhR/HDgjMzcDtgKuBt4FnJmZmwBn1mOA5wKb1D/7AkeMNGJJkiRpxBaZFEfEGsDTgaMAMvOvmXk7sCtwTH3aMcCL6te7AsdmcQGwZkSsM+K4JUmSpJFZnJnijYBbgKMj4tKI+GxErAqsnZk31+f8Cli7fr0ucMPQ62+s5yRJkqSxtDhJ8UxgG+CIzHwi8Efml0oAkJkJ5JIMHBH7RsS8iJh3yy23LMlLJUmSpJFanKT4RuDGzLywHp9ESZJ/PSiLqH//pj5+E7D+0OvXq+cWkJlHZubszJw9a9aspY1fkiRJWmaLTIoz81fADRGxaT21M3AVcBqwVz23F3Bq/fo04NW1C8V2wB1DZRaSJEnS2Jm5mM97M3B8RDwIuB7Ym5JQfzki9gF+AfxDfe7pwC7AdcCd9bmSJEnS2FqspDgzLwNmT/LQzpM8N4E3LltYkiRJUjvuaCdJkqTeMymWJElS75kUS5IkqfdMiiVJktR7JsWSJEnqPZNiSZIk9Z5JsSRJknrPpFiSJEm9Z1IsSZKk3jMpliRJUu+ZFEuSJKn3TIolSZLUeybFkiRJ6j2TYkmSJPWeSbEkSZJ6z6RYkiRJvWdSLEmSpN4zKZYkSVLvmRRLkiSp90yKJUmS1HsmxZIkSeo9k2JJkiT1nkmxJEmSes+kWJIkSb1nUixJkqTem9l1AJqe5s6NZf4ec+bkCCKRJElads4US5IkqfdMiiVJktR7JsWSJEnqPZNiSZIk9Z5JsSRJknrPpFiSJEm9Z1IsSZKk3jMpliRJUu+ZFEuSJKn3TIolSZLUeybFkiRJ6j2TYkmSJPWeSbEkSZJ6z6RYkiRJvWdSLEmSpN4zKZYkSVLvmRRLkiSp90yKJUmS1HsmxZIkSeo9k2JJkiT13syuA5CW1ty5sczfY86cHEEkkiRpunOmWJIkSb3nTLG0jJyxliRp+nOmWJIkSb1nUixJkqTeMymWJElS75kUS5IkqfdMiiVJktR7JsWSJEnqPZNiSZIk9Z59iqXlgL2SJUlaNs4US5IkqfdMiiVJktR7JsWSJEnqPZNiSZIk9Z5JsSRJknrPpFiSJEm9t9hJcUTMiIhLI+Lr9XijiLgwIq6LiBMj4kH1/Er1+Lr6+IZTFLskSZI0EksyU7w/cPXQ8YeAQzPzscBtwD71/D7AbfX8ofV5kiRJ0tharKQ4ItYDngd8th4HsBNwUn3KMcCL6te71mPq4zvX50uSJEljaXFnij8GvAO4tx6vBdyemXfX4xuBdevX6wI3ANTH76jPX0BE7BsR8yJi3i233LJ00UuSJEkjsMikOCKeD/wmMy8e5cCZeWRmzs7M2bNmzRrlt5YkSZKWyMzFeM4OwAsjYhdgZWB14OPAmhExs84GrwfcVJ9/E7A+cGNEzATWAH478sglSZKkEVnkTHFmvjsz18vMDYHdgbMy8xXA2cBu9Wl7AafWr0+rx9THz8rMHGnUkiRJ0ggtS5/idwIHRsR1lJrho+r5o4C16vkDgXctW4iSJEnS1Fqc8on7ZOY5wDn16+uBbSd5zp+Bl40gNkmSJKkJd7STJElS75kUS5IkqfeWqHxCkhZm7txl36dnzhzX5UqS2nOmWJIkSb1nUixJkqTeMymWJElS75kUS5IkqfdMiiVJktR7JsWSJEnqPZNiSZIk9Z5JsSRJknrPpFiSJEm95452kpYr7qonSVoazhRLkiSp90yKJUmS1HsmxZIkSeo9a4olaQqMQ23zOMQgSdOFM8WSJEnqPZNiSZIk9Z5JsSRJknrPmmJJ0pRa1tpm65olteBMsSRJknrPpFiSJEm9Z1IsSZKk3jMpliRJUu+ZFEuSJKn3TIolSZLUeybFkiRJ6j37FEuSlnvL2isZ7JcsLe+cKZYkSVLvmRRLkiSp90yKJUmS1HsmxZIkSeo9k2JJkiT1nkmxJEmSes+kWJIkSb1nUixJkqTeMymWJElS75kUS5IkqfdMiiVJktR7JsWSJEnqPZNiSZIk9Z5JsSRJknrPpFiSJEm9Z1IsSZKk3jMpliRJUu+ZFEuSJKn3TIolSZLUeybFkiRJ6j2TYkmSJPWeSbEkSZJ6z6RYkiRJvTez6wAkSeqLuXNjmV4/Z06OKBJJEzlTLEmSpN4zKZYkSVLvmRRLkiSp90yKJUmS1HsutJMkqUeWdbEfuOBPyydniiVJktR7JsWSJEnqPZNiSZIk9Z5JsSRJknpvkUlxRKwfEWdHxFURcWVE7F/PPywivh0RP61/P7Sej4j4RERcFxGXR8Q2U/0fIUmSJC2LxZkpvht4a2ZuDmwHvDEiNgfeBZyZmZsAZ9ZjgOcCm9Q/+wJHjDxqSZIkaYQWmRRn5s2ZeUn9+vfA1cC6wK7AMfVpxwAvql/vChybxQXAmhGxzqgDlyRJkkZlifoUR8SGwBOBC4G1M/Pm+tCvgLXr1+sCNwy97MZ67mYkSZJY9n7J9krWqC32QruIWA04GTggM383/FhmJrBEv50RsW9EzIuIebfccsuSvFSSJEkaqcWaKY6IFSkJ8fGZ+dV6+tcRsU5m3lzLI35Tz98ErD/08vXquQVk5pHAkQCzZ8/2ck+SJDXl7n4atjjdJwI4Crg6Mz869NBpwF71672AU4fOv7p2odgOuGOozEKSJEkaO4szU7wD8Crgioi4rJ57D/BB4MsRsQ/wC+Af6mOnA7sA1wF3AnuPMmBJkiRp1BaZFGfmD4AHur+w8yTPT+CNyxiXJEmS1MwSdZ+QJEnSaNmJYzy4zbMkSZJ6z6RYkiRJvWdSLEmSpN4zKZYkSVLvudBOkiSp59zIxKRYkiRJY6LLThyWT0iSJKn3TIolSZLUeybF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j2TYkmSJPWeSbEkSZJ6z6RYkiRJvWdSLEmSpN6bkqQ4Ip4TEddGxHUR8a6pGEOSJEkalZEnxRExA/gk8Fxgc2CPiNh81ONIkiRJozIVM8XbAtdl5vWZ+VfgS8CuUzCOJEmSNBJTkRSvC9wwdHxjPSdJkiSNpcjM0X7DiN2A52Tma+vxq4CnZOabJjxvX2DfergpcO0yDv1w4NZl/B7LahxigPGIYxxigPGIYxxigPGIYxxigPGIYxxigPGIYxxigPGIYxxigPGIwxjmG4c4xiEGGE0cG2TmrIknZy7jN53MTcD6Q8fr1XMLyMwjgSNHNWhEzMvM2aP6ftM1hnGJYxxiGJc4xiGGcYljHGIYlzjGIYZxiWMcYhiXOMYhhnGJwxjGK45xiGGq45iK8omLgE0iYqOIeBCwO3DaFIwjSZIkjcTIZ4oz8+6IeBPwTWAG8LnMvHLU40iSJEmjMhXlE2Tm6cDpU/G9F2JkpRjLYBxigPGIYxxigPGIYxxigPGIYxxigPGIYxxigPGIYxxigPGIYxxigPGIwxjmG4c4xiEGmMI4Rr7QTpIkSZpu3OZZkiRJvWdSLEmSpN6bkppi9VNEPBTYBFh5cC4zv9ddRJIkSYtnWs8UR8S6EfHUiHj64E8HMbwqIh4y4dzzW8fRtYh4LfA9SteRufXvgxqO//qIWPkBHtu/VRxDY565OOeWZxHxsIX96SCeh0bEtl2+X0iTiYjjFudco1heGBGH1D8v6CIGjY+I2GFxzjWIY9WIWKF+/bj6e7riyMeZrgvtIuJDwMuBq4B76unMzBc2juN24OfAHpl5dT13SWZu02j83wIXAucC5wEXZuadLcaeEMcVwJOBCzJz64jYDPiPzHxJo/H/BFwPvCIzL5vwWMufx8rAg4GzgWcAUR9aHTgjMzdrEMM7MvPDEXEYcL9/4Jm531THUOP4WR0/Jnk4M/MxLeKosbwW2J+ymdBlwHbA+Zm5U6Pxx+JnMhTPSsBLgQ0ZumOYme9rMPYVTPL/YCiGLac6hhrHxzLzgIj4r8niaflZMvE9KiJmAFdk5uatYqjjfgDYFji+ntoDuCgz39MwhpWBfYDHs+Bdx9e0iqHG8bxJYpjyfx/jFsdkn58tP1OHxrwYeBrwUEq+cxHw18x8xSjHmc7lEy8CNs3Mv3Qcx88o/4BPioiDMvMrTJ4ETJWNKB/wTwXeDTypJiPnAudm5pcbxfHnzPxzRBARK2XmNRGxaaOxAa4B3gl8LSIOz8xDhh5r+fN4PXAA8CjgkqHzvwMObxTD1fXveY3Gm1RmbtTl+BPsz/yLth0HF20Nxx+Ln8mQU4E7gIuB1u+hgztpb6x/D2ZER/rhthgG4x6y0GdNoYh4N/AeYJWI+B3z36v+Sjftr54HbJ2Z99b4jgEurTG2chzl/fzvgfdRfi+uXugrRiwiPkWZ3NgR+CywG/DDljF0HUdEbE/JK2ZFxIFDD61O2YOitcjMOyNiH+A/6yTDZVMxyKi/ZxMR8Q3gZZn5h47juCQzt4mIhwMnAD8Cnt1qtmOSeFYF9qYkZhtlZpNf3og4ZWjcnYDbgBUzc5dG4w//HD4LPAR4ZWbe3NFV7Zsz87CWY46riAjKB9tGmfn+iHg08MjMbPYhExEXZeaT65voUzLzLxFxZWY+vlUM4yQifpyZW3Qcw6WZ+cQJ55r/Wx0HEfGBzHz3GMRxOfCMzPy/evww4JyWn2eD34uIuDwzt6y3yL+fmds1jGEw9uDv1YBvZObTWsXQdRwR8XeUu51vAD419NDvgf/KzJ9OdQwT4rkU+CfgUGCfzLwyIq7IzCeMcpzpPFN8J3BZrdO8b6aj9W1I4OY67q0R8ffAh4BmHzYR8SjK1dxTKTNhUGZ//hk4v1Ucmfni+uVBEXE2sAbwjVbjD8VxK/CiiHgDcGFEvKXl+BExKBe5aejr4fi+2iCGSW8HD8XQtMQI+E/gXsrF0vspb6onM//3tYUbI2JN4GvAtyPiNuAXDccHICJmUe5obM6Ct0OblHEMOS8inpCZVzQed1hExA6ZeW49eCodrHOp9ZEHARtQPhODxuU9wHsj4pXMv3BcH1in5YVj9QHg0voeHsDTgXc1juGu+vftEbEF8CvgEY1j+FP9+876GftbYJ3GMXQaR2Z+F/huRHw+M39RE3I6nIg8gHI3/JSaED+GUqY4UtN5pnivyc5n5jGtY+lSRNxLuU1/KPCVzPxrR3Ecl5mvWtS5KRx/slmnzSi1cVtk5kqN4jh6IQ9ni7q4eoUP8BLgkcAX6vEewK8zs/WFwmAW/76fUUT8KDO3ahnHUDx/R7loO6P1v5eI+BZwIvA2ygzMXsAtmfnOxnFcBTyWUv71F+Yngi1nBLcBjqb8LABuB16TmZc84IumJo5rgLdQJhMG61PIzN82jOEI6oVjZv5NlE4+38rMlheOg1jWYf4F6w8z81eNx38t5aJ5S8rvx2rAv2bmpxb6wtHG8C/AYcDOwCcpkwyfzcx/aRXDuMRRL0yOAwaLo28F9srMH7eKoaVpmxQDRMQqwKMz89oOY3gc8HbmzzIA7WZ+at3PoPZnI8qiv/Prn3mtaq67XigSEdtONqtSb729NDO/1CKOcRIR8zJz9qLONYjjQsrv50U1OZ5F+cB/4iJeOoqxF9rlYnCbuJWIuDgznzS4HVrPXdQ6+YmIDSY7n5lNZs/r+8N+mXloRKxRx76jxdiTxHJhZj6li7GHYhibC8eIeCFlhhjgu5n5X61jGCdRFqWu3NXvZ9dxRMR5wHsz8+x6/AzKIvqnNo7jbCZfEDvSXGvalk9EaRVzCPAgYKOI2Bp4Xwe3hr9Cqbf5DEOzDK1k5iAB/ihARGwIvAA4hrLSftI2ZaMyLgtFHiAh3hjYE9gdaJoUR8S/TnY+265eXjUiHpOZ19eYNgJWbTj+wCeAU4C1I+LfKYtF/rnR2BczvwPGoym17gGsCfySciHZ0uDW8M1RVpX/L/NnYJoZJL8R8Qim+D3iAca/JyL2AA7tMBkeXMSfHREHA19lwVK8ljPWd9ULhayxzaLMHDcVER+kzBIPuk/sFxHbZ4PuExHxysz8Qiy4qOs+mfnRBjE8YLekiGhS/jZOcVSrDhJigMw8J8rapdbeNvT1ypTuOXePepBpmxRTasC2Bc4ByMzLao1Ja3dn5hEdjHufWiYwqCvegfKBfwELFsdPicz8APCBMVoo8ihKq749gSdQauR27yCUPw59vTJlxX3TFdSUW8LnRMT1lERwA0p3jKYy8/go7XR2rqdelLV9YYOxNwKIiM9QatFOr8fPpXSwae3f6szoWym3RVen/JyaqrOBH6F0SfkN5Xfjakrrp1bOjYjDKeUk9/17aZiMfmTC8fAdlKTUwLcyuHB8RAcXjsN2obvuE4NE6yGTPNbqlvagL/MjKJ+nZ9XjHSktT1slo+MSB8D1tYxj0K3llZT2p01l5sUTTp0bESOvuZ+25RMRcUFmbjfhdtN9tyQbxnEQ5UPlFBacZWhyWzYibqXMNp1P7VWcmde1GHuSWIZvu52TmV9vOPa+lJrZdYEv1z+n5pi0Bau3vr6Zmc/oYNxBb+RrWpXTTBLHNsDfUj7czu2gbvR+q5QnO9cXEfEjStL3nSwr/XekdGvZp2EMky2SyQ4WHY6FOrmxM+UC9sxWF44TYuis+0RErJ+ZNzzAY89v/HnyLUrd7M31eB3g85n5961iGJc4an37XOa/f38fmJuZt7WKocYxfEdtBeBJwCcyc6StX6fzTPGVEbEnMCMiNgH2o1xBtTZY8Pf2oXMJtJq13rjrWicoLYVYsOn7/hHx1Ba33arDKRcGe2bmvBrTOF3xPZhSztJMRLx6wqmt6q23YxvH8a/AyyiLZwI4OiK+kpn/1jCM/42If2b+osNXUC4mm4gH2LRjINt3zbkrM38bEStExAqZeXZEfKxlAJm5Y8vxHkiUHS+PpnRF+QywDfCuzPxWg7GHP+h/Q2nred9jrWve6bb7xLcj4jmZ+fPhkxGxN2XWvFlSDKw/SESrX1PKr1rrPI6a/O4XEatm5h8X+YKpM1wKdzfz94gYqek8U/xg4L3Asyn/k74JvD8z/9xpYI1FxCcW9nirD9s6wzB8220GcGmrmfuIWIuSeO1B6bjwZeAfM3P9FuNPEs/wrl0zgFmUmvdWG3gMErGBlSmzUJdk5m6tYqhxXAtsNfi3WRfIXjbqK/xFxPAwYA7z72R8jzLb0eqOzuDieQdKO7YT6/HLgKsy8w0t4hiK5zuU8pEPAA+nJGRPbrl4ppaRDP9Mvkv5N9J6IdGPMnOrKC0130BJwI7LBv2SY4x2fRyIjrpPRMQuwMeA52XtgVvXrOwJPDczb2wRRx33cGAT5l+kvBy4LjPf3CqGcYkjSqvEzwKrZeajI2Ir4PWZ+U+tYmhp2ibF46Im5wdSumDsW2etN211qyci/gr8mJIE/i8T3lyzUYu6Lm+71fE+CZyQmT+IiPUobx57UOrUTmk4Yz2IZ3h1/92UVmgjXxSwJKL06f1SZj6n8bhnAy/OzNuH4vhqF7fJI+IhlGSjk16bEXEB8LeD34XoYGOCOu6qlB6oK1BmzdcAjs+2bchOprx3Dd6jXkW5eGqyNfxQHIONET5Oec86JSZp8dgHEfEFysXJ9zPzmg7G3xn4NOWC7bWUu4/Pa32rvsbyEsq2wgDfy8xTWsdQ43gxQxfzreOI0j1oN+C0oVLV5pv/RMT7gYMy8556vDrw8czce5TjTNvyiZh8g4I7KNuofrrhjPHRlGn9wQzLTZSOFK1u9axDmW16OSX5OhE4aZCANNR10/efAAfXWY4vUxLkj9SLlD0axgFMurr/UbV04ZetYxnyR9qV9Qy7g1Lu9O16/Ezgh4O7HC3uZkTEE4BjqZ0eai3+Xtm+1+ZDKYvrBjPUq9VzncjMuyPifErd+e8aD79xZr506HhuTMG2rYvh4lq7uRHw7nrh1EXnh87WZAw5ipIIHhale8+llETs4y0Gz8wza7nEOZRyyJ26uvubpcNDywVt91MXuH1+OBGOiH0zs+kW4Jl5Q8QC823NO21R8tUf1t+PtSklkyPfNXbazhTXq/pZLHhb4XeURHn1bLdpxLzMnB3j0V9yPUqnhQOBd2bmcYt4yajH77Tpe41hA8r/g92BVSi/Hydk5k8axzHp6v5suK3whAvHGcDfAF/OzKY7VEXE/6O8oSXlwu1Pw4+3uJsR49Nrc29K55zhi8eDWt3RGYrjYkry81DKAt2LgL9m5isaxnA+8PbM/EE93gE4JDO3bxVDHXcFYGvg+sy8vZZirZuZlzeMYWIrtD0ofb2b3uGqscyosexIKSf5U2ZutvBXjWTc3zO/lGQlSvvCe+pxZubqUx3DUCwvoexO+4g6fvMYahy/AW4B3jT03tV0K/SIOInS8vVw4CnA/sDszGze1aneSfg6pbXm03MKmgpM56T4fg3vB+ci4spWyUf9sN2ZsqJ+m3p1fUJmbtti/KE4tqG8kT6LMnP9kcy8quH4J1NmGc4Y1BV3LSKeCHwO2DIzZzQeexxW9//d0OHdlMT45Zn5xkbjzwT+A3gNZUvlQa/go4H3ZOZdC3n5qGO534Vqhxevj6R8uABc2NHF42CziDcDq2TmhyPisszcumEMW1Fm7wc72t1Gmb1vkoxGxGaZeU3M71e8gGzYIaXrNRlDcZxJKTk7n9Jl4AeZ+ZuWMYyDiLgOeEF20AFkQhyXArtS7j6flJkHty7tiYiHAx+n3OEL4FvA/i1LrWocTweOoCyWfgLlgn6fzBzpgulpWz4BrBYRjx7cjo6IR1NuRULZOKKVOcAZwPoRcTxlIc0/tho8It4HPI/SY/RLwLs7ql09AtibctvtK8DR2cFOgzURey5lpnhnym24g1rHwXis7v9uvTDYk1Ji8zNKB4hWDqb0HN0oM38P99WBHVIfO6BhLGPRa7OaQZn9mQk8LiIel5nfaxxDRNkN8xXMX8Hd5MJx8L6dmT+idERZHSAzW5dvHAjsy/37FUP7PsVQ+ssPymrWWMjzptLllFZXW1DKnm6PiPMz808Lf9ly59ddJ8QDmfnLOsFxRP1sXaXx+LdS3ie6dgjwssFkX53NP4v5LUdHYjrPFO9C2ZzifyhXLxsB/0RJgl6XmR9rGMtawHY1jgvqL1Grse+lJDt31lODH+jgdk/rmYY1KDPW7wVuoLQ4+sJUzwpGxLPquLsAP6RcIJyaHbWQiQ5X90fZenyP+udWSp352zJz0q19pzCOnwKPywlvMnUW7JrM3KRhLBN7bf4AmNO69j4iPkQp9bqS+XWrmY134qwfsm+l3OH6UJSNjw5oVN993+3fiDh5Ql1xL0XE7pTb9QusycjMExf6wqmL5yGUyZ23AY/MzJW6iKMrtTzzkcDXWHD/gaY1xhHxmcx83dDxG4G3ZsOuJDF5h6s7gHmZeWrDOGYMFtkNnVtr1DPW0zYpBogFNya4tnVBfp2VvCczMyLWp9wS/Z/MvLRhDAtNdLIu+GoUy1qUGbhXUTphHE9JQp6QU7xpRUScBXwRODk7WKk8STyrAn+mfMA1Xd1fL5S+T7m1dF09d33LN9I65k8y83FL+tgUxbJPZh414dwHO6ivvpZSztPJJiqTqTW1q7WaqZ2w/qLpreAHiGdlyoTK8OYEn2r1eVL//+9Wx+16TcabKLXmTwJ+XmP6fmaetbDXLW8i4uhJTmdmvqZ5MB2LiCMpedZX6qmXUibi1qLU4R/QKI7HUe5Ir52ZW0TElsALc8T97qdz+QSU/n2bUlb3N92YICJeR7my/0OUViFvBy4BnhgRn8vMD7WIY7Kkt9YA/XbiDN1UiohTKD+L4yi1WIOG4ydGxLypHj/HbBesCTPUTRdRAS+hlI+cHRFnUGbNJ+uDOtWuiohXT/w3GRGvBFq3e3ppRPw5M4+vMRxO49uQ1fXAigzNPnUhIr5IWUR1D2WR3eoR8fHMPLjB8PkAX3flWMrGHYOV7HtS3sde1mLwzLw3It6RmV8GTmsx5kKsTFlUdXFHZXhjIUfc5mtpReme9AFKb/OV6+nMzI0bhrElsEPOb4V2BOVi6W+BKxrG8RlKnvVpgMy8vL6PjTQpnrYzxRExB3gG5ZfldEod6Q+y0cYEEXEl5ZfiIZR63g0y89YofYsvarjQbzvgg5RatPdT3swfTuk/+urMPKNRHDtmXR2r8Vi9XGerd6WUUexE+fA/JRvs1FXHX5fS0uhPlMWfALMpyeiLM/OmFnHUWFahJByfA54D3J6Z+7cafyiOk4GtgDNZ8LZs0x3tBovqIuIV1B3cKIlQi+1876G0BwzK78Kg9KurFf5XZebmizo3xTF8kPmlTvddUGf7He2IiL8FNsnMoyNiFuUuws9ax9GlKJ2cDqOsEYKSBO6fDTcQqXH8gLJu6VDgBZR1Oytk5r82jOFaYNusm+rUEskfZuamLe/0xPxGCsN3mka+OHg6zxTvRvlwuTQz946ItZm/hWsLf6236W+LiOsGdcSZeWeUDTVaORx4D+X2/FmUnX8uiIjNKO3ImiTFwA8iYj8W3J3qU1NdSzzGPkzHq5frbPUXgS/WmtqXAe+krB5uMf5NwFMiYidgcJF4emae2WJ8gFhwG93XAqdS6onnRjfb6J5G97OBACtG2TjkRcDhmXlXNNoWPRt3glkMl0TEdpl5AUBEPIXS776ll9e/hzvDJI37itfJptmUu35HU+5qfIH5yWFfHE157xzcLXhlPfesxnGskqV3c9S7wgdFaafYLCmmfJZdFhHnML/e/T/qpMt3GsZxa5TuXgkQEbsBNy/8JUtuOs8U/zAzt62/IDtSbn9dnQ36Kdbxr6HMwK1AedPYk/kzgl/IzL9pFMd9V0oRcfXwuI2v4j5LeQMd3p3qnsx8bYvxx01EnJuZffsgGTux4Da6w38D0LrOelzUC9h3Aj+idK95NOV962kLfeFyJOZvxb4iJQn8ZT3egLIQtNlM8biIsnnKEynbwQ9m4y5vcQdhnEw2AzkVs5KLEcd5lDvSJ1EmvW4CPpiZmzaOYx3K7oJQ7oSPtA3aYsbwGOBIykZpt1Hqml8x6nVT03mmeF6U7WI/Q7k1+wdKb8VWbqbUXgH8aujrwXErwz2BJ7bNmfIrnoiYWWvPnpwL9nw9K0qv3r6aFxEn0vHqZfFy4IZBjXtE7EVZKPJzOmjVN5SkL6B1cp6ZnwCGV5X/Ikov7T55ftcBDETpU3wCcGJmdtUqEMod0BzcNaizgX3027r2YbA52B5A07681f7Ag4H9KOWROwF7tQwgSn9gKIkowGMj4rHZuI1k/XfxzPo7uUJm/j4iDgA+Nspxpu1M8bCI2JCyi12zHYgeII51hhaYtRpzYfV5K2fmilM8/mATgEsoPQT/p55/DKXZeLOdd8aJq5fHQ/29fGZm/l99c/8S8GbKDmZ/02oNwlA8aw0drky5PfuwVjWCEfHKzPxCRBw42eOZ+dHJzi/PovS4v59suCV7lC5CL69/7qXUFn+5ZQw1jrdRFrA/i7LA6zXAFzNz5NvpjrP68zgM2J5yEXsesF/rn8c4iLIz6sDKlBnji8dhcXtE/DIzJ/33u9Tfc7omxRFxHPA9SruY1ivZJxWNt18cB4MSjVo3+nnmb4iwIbC3i+/UpRjatS4iPgnckpkH1ePmt0MnExEXZ+aTGo31+sz8dK0dvZ/MnNsijnEyVEYRlA/9jSgtPpttyT4hnk2Af6HcGm5efx2l5/uzKf8/vpmZ324dQ99FxELXHWTjvubDorSf/ViOQX/xiLghM9cf5feczuUTn6P0UzysFl9fCnwvMz/eYUxdtL3q2qyhWadPM39XrHsotWm9TIqjUU9FLdKMoRKfnSk7mA00f/+LBbcUXoGyqKlZHJk5aGfUu+T3gWTmE4aP68/on1rHMWG2+B7gHa1jAKhJcC8T4Yg4jIWUHTbsErM9ZfOrE4ALGa/c4kagyZqpxTDyWd1pmxRn2Tb3e5Rm5ztSem4+nrJHd1c+0+HYXZlB2V574j/amZR2dX3VpKeiFukE4LsRcSul5v77ABHxWMquTK0Nbyl8N2WxyD+0GjwiFlamkZn5/laxjKvMvKR2oGgmIi6kLPj7CqUMrZO64igtPg+jJD0Pory//7F1m7wODXcdmUtph9aFR1JKWPagLOL/b+CEzLyydSATLhRWoJSeXdJw/N8zefI7KBkd7XjTuHziTGBVyuK671N6FP+mgzg2Bm7MzL9ExDMoja6Pzcbbx3aljyUji6NVT0UtWv2gXwf4Vm1TN5jJXy0zm72513Hvt1Vp4/HfOsnpVYF9gLUyc7XGIXVuQn31CpTd3B6WmX/fMIZNM/PaVuMtJI55lI1/vkK5i/Fqylbt7+40sA607N60iDhWoiTHBwNzM/PwxuMPL+y7G/h5Zp7bMoaWpu1MMXA55c1rC8qMz+0RcX5mTuzAMNVOBmbXmadPU3qQfhHYpXEcXRmn2zrjpElPRS3aoP/shHM/6SIW4KdRNvD4XBc9rDPzvpnqiHgIZXX73pQFiB95oNct54bvaN0NfJ3yvt7S7RFxFPCozHxuRGwObJ8TtiZvITOvG7p4OzoiLgV6lxTT8W6LNRl+HiUh3pDSLeaU1nFk5jFRNj969DhcuE21aZsUZ+Zb4L439n+kNNZ+JLBS41Duzcy7I+LFlCb4h9U3kb7YuesAxtQbKT0VN4uIm6g9FbsNSWNgK8pM3FERsQJlbcSXMvN3rQKIsqHJgZTfx2OAbbJsRNRLw/XV9WeyWmb+uXEYn6d8hr23Hv+E0oGidVJ8Z0Q8iLJZw4cpF/IrNI6h9yLiWMqE3+mU2eEfdxjLC4BDKOU0G0XE1sD7ulzsN5Wmc/nEmygL7Z5E6Tn6fUonirMax3EhpU/eeyk7mP0sIn6cmVu0jEPjadBTkdIqb/fMPL7jkDQmIuLvKHeV1qQ0539/Zl43xWMeDLyEcsH2ycz8w1SONx3UWv83UBa3XQSsDnw8Mw9uGMNYlFvVxX6/piRAb6HslPqfU/17OS4m1K8+mI62II+Ie5m/3fdwktZ8K/QoG6TtBJwz9Lt5xcQFqsuLaTtTTGmd81FKv7y7O4xjb8ob6r/XhHgj4LgO41GHImJ1yizxupQthb9Tj99KKfkxKe6xiJhBuSW6N+WW6EcovxNPo8wKPW6KQ3grZTOZfwbeG3Ff9VPzD9sxsnlm/i4iXgF8A3gXZUOoZkkx8Mfaw3pQbrUdHSwEzcxfRMSs+nXvOpRk5lgsDs/McZqdvysz7xh6r4COS0um0nROik+hLHC7u8sFbpl5VUS8k7JNKpn5M+BDLWPQWDmOsvPP+cDrKHcQAnhxZl7WYVwaDz+ltCk8ODPPGzp/UszfOWrKjNmH7bhYMSJWBF5EKYG7a0IC0MKBlPUoG0fEucAsoNnGMlH+g+cAb6Lc2YqIuBs4LDPf1yoOjaUrI2JPSnvLTSi76523iNdMW9O5fOIyyurYDSkzLKcCj8/MpgvchuttMnO5r7fRwg3fVqqzgjdTFii0rlHUGIqI1SxZGC8RsR/wTuBHlFn8RwNfyMynNY5jJrAp5SL62sy8q+HYBwLPBfatEzuDXUmPAM7IzENbxaLxEhEPpkzuPLue+ibwb8vrZ9p0TooH2wu/HfjzYIFb6xYqD1BvY01xT01sUWfLOsFYbQqgCSJio0EiWI8DeGxm/rRxHE+lTPLcdwc3M49tNPalwLMy89YJ52dRWhl23ppMbUXEypTS0McCVwBHdVyq2sR0Lp+4KyL2APYCXlDPrdhFHJPU29zbQRwaD1tFxKCTQACr1OM+12xqfDYF0P2dDNx34ZqZGRFfoizibiIijgM2Bi6jLPiDchHVJCkGVpyYEANk5i21tET9cwxwF6WJwXMpG7oc0GVALUznpHhcFrj1qt5GC5eZMxb9LPVNZh4z+DoiDhg+VjciYjPKLqhrRMRLhh5anbKQu6XZlAV/Xd26/etSPqbl1+ZDpYBHAT/sOJ4mpnNSvMrwLceaGDffAhF4M6Xe5i+ULWW/CfR+q1RJD2h61qwtfzYFnk9pifeCofO/pyySbenHlD77XW3wM3yHa1jQ/gJB4+G+mvba0KDLWJqZ1jXFwKsHTa1rKcUBmdl0z3pJWhLWmY+XiNg+M8/vaOz/olwkPQTYmjIb95fB4y7YVlci4h7m90oOYBVK3+bluhRwOs8U70ZpY7Qnpcfnq5m/OnLKDb2ZTco3M0kDEzcFmFB3vtx+wIyziHhHZn4Y2LNOqiyg0eLH04C1KXWbw56G28KrQ30tBZy2SXFmXh8RuwNfA34JPDsz/9QwhEPq3y+h3Pb6Qj3eg7IjkCQB47MpgBZwdf173kKfNbV2Bd6dmVcMn4yI/wP+g/bbPEu9Nu3KJyLiChacoX0EZeefvwBk5paN45mXmbMXdU6SpGGD7Z0f4LHlditdaVxNx5ni53cdwASrRsRjMvN6KD0vgVU7jkmStBARcdrCHm9UArfmQh5bpcH4koZMx6T4910HMMFbgHMi4npKfeAGwOu7DUmStAjbAzdQugZdSHn/bm1eRLwuMz8zfDIiXgtc3EE8Uq9Nx/KJn1HKJyZ7A8vMfEzjkIiIlYDN6uE1mfmXhT1fktStug37syjrQLYE/hs4ITObtfaMiLWBUyi9gAdJ8GzgQcCLM/NXrWKRNA2T4nFT9wU/ENggM19XN/DYNDO/3nFokqTFUCc29gAOBuZm5uGNx98R2KIeXpmZZ7UcX1IxrZPiiHgh8PR6eE4XiWhEnEi5wn91Zm5Rk+TzMnPr1rFIkhZfTYafR0mIN6S0SPtcZt7UZVySujEda4oBiIgPAk8Gjq+n9o+Ip2bmexqHsnFmvnzQ5zIz74y+bP0iSdNURBxLmZ09nTI7/OOOQ5LUsWk7UxwRlwNbZ+a99XgGcGkHLdnOA3YGzs3MbSJiY0pd2rYt45AkLb6IuJf5O3YNfxC6oYrUU9N2prhaE/i/+vUaHcUwBzgDWD8ijgd2AP6xo1gkSYshM1foOgZJ42XazRRHxCcpLXTWAz4InEO5sn868K7MPLGDmNYCtqtxXJCZt7aOQZIkSUtvOibF+wO7A+sAZwI/By4DLuqifU1EvBg4KzPvqMdrAs/IzK+1jkWSJElLZ9olxQMRsQElOd6dsvPPFym1vD9tHMdlEztNRMSlmfnElnFIkiRp6U3bpHhYRDwR+BywZWbOaDz25RMX97lnvSRJ0vQybRcaRMTMiHhBXdz2DeBa4CUdhDIvIj4aERvXPx/F7TklSZKmlWk3UxwRg205dwF+CHwJODUz/7jQF05dPKsC/wI8k9LW59vAv3cVjyRJkpbcdEyKz6LUD5+cmbd1HMsM4DuZuWOXcUiSJGnZTLs+xZm5U9cxDGTmPRFxb0SsMeg+IUmSpOln2iXFY+gPwBUR8W3m745EZu7XXUiSJElaEibFy+6r9Y8kSZKmqWlXUzyOImIV4NGZeW3XsUiSJGnJTduWbOMiIl5A2VHvjHq8dUSc1mlQkiRJWiImxcvuIGBb4HaAzLwMeEx34UiSJGlJmRQvu7sm6TxxbyeRSJIkaam40G7ZXRkRewIzImITYD/gvI5jkiRJ0hJwpnjZvRl4PPAX4ATgd8ABXQYkSZKkJWP3CUmSJPWe5RNLaVEdJjLzha1ikSRJ0rIxKV562wM3UEomLgSi23AkSZK0tCyfWEoRMQN4FrAHsCXw38AJmXllp4FJkiRpibnQbill5j2ZeUZm7gVsB1wHnBMRb+o4NEmSJC0hyyeWQUSsBDyPMlu8IfAJ4JQuY5IkSdKSs3xiKUXEscAWwOnAlzLzxx2HJEmSpKVkUryUIuJe4I/1cPh/YgCZmau3j0qSJElLw6RYkiRJvedCO0mSJPWeSbEkSZJ6z6RYkiRJvWdSLEmSpN4zKZYkSVLv/X+gO1HXSGsMZ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p:nvPr/>
        </p:nvSpPr>
        <p:spPr>
          <a:xfrm>
            <a:off x="283395" y="1447800"/>
            <a:ext cx="7658100" cy="4893647"/>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n-US" sz="2400" b="1" u="sng" dirty="0" smtClean="0">
                <a:solidFill>
                  <a:schemeClr val="tx1"/>
                </a:solidFill>
              </a:rPr>
              <a:t>As per sample data ,prices in the used car market is not only dependent on the features as per correlation matrix and can be safely assumed condition of the car is also one of the factors.</a:t>
            </a:r>
          </a:p>
          <a:p>
            <a:pPr marL="285750" indent="-285750">
              <a:buFont typeface="Arial" panose="020B0604020202020204" pitchFamily="34" charset="0"/>
              <a:buChar char="•"/>
            </a:pPr>
            <a:endParaRPr lang="en-US" sz="2400" b="1" u="sng" dirty="0">
              <a:solidFill>
                <a:schemeClr val="tx1"/>
              </a:solidFill>
            </a:endParaRPr>
          </a:p>
          <a:p>
            <a:pPr marL="285750" indent="-285750">
              <a:buFont typeface="Arial" panose="020B0604020202020204" pitchFamily="34" charset="0"/>
              <a:buChar char="•"/>
            </a:pPr>
            <a:r>
              <a:rPr lang="en-US" sz="2400" b="1" u="sng" dirty="0" smtClean="0">
                <a:solidFill>
                  <a:schemeClr val="tx1"/>
                </a:solidFill>
              </a:rPr>
              <a:t>Sedans are more sought after by buyers in used car segment as per the sample data.</a:t>
            </a:r>
          </a:p>
          <a:p>
            <a:pPr marL="285750" indent="-285750">
              <a:buFont typeface="Arial" panose="020B0604020202020204" pitchFamily="34" charset="0"/>
              <a:buChar char="•"/>
            </a:pPr>
            <a:endParaRPr lang="en-US" sz="2400" b="1" u="sng" dirty="0">
              <a:solidFill>
                <a:schemeClr val="tx1"/>
              </a:solidFill>
            </a:endParaRPr>
          </a:p>
          <a:p>
            <a:pPr marL="285750" indent="-285750">
              <a:buFont typeface="Arial" panose="020B0604020202020204" pitchFamily="34" charset="0"/>
              <a:buChar char="•"/>
            </a:pPr>
            <a:r>
              <a:rPr lang="en-US" sz="2400" b="1" u="sng" dirty="0" smtClean="0">
                <a:solidFill>
                  <a:schemeClr val="tx1"/>
                </a:solidFill>
              </a:rPr>
              <a:t>Prices quoted for the cross-overs is more and sellers would benefit if they increase their sales volume.</a:t>
            </a:r>
          </a:p>
          <a:p>
            <a:pPr marL="285750" indent="-285750">
              <a:buFont typeface="Arial" panose="020B0604020202020204" pitchFamily="34" charset="0"/>
              <a:buChar char="•"/>
            </a:pPr>
            <a:endParaRPr lang="en-US" sz="2400" b="1" u="sng" dirty="0" smtClean="0">
              <a:solidFill>
                <a:schemeClr val="tx1"/>
              </a:solidFill>
            </a:endParaRPr>
          </a:p>
          <a:p>
            <a:pPr marL="285750" indent="-285750">
              <a:buFont typeface="Arial" panose="020B0604020202020204" pitchFamily="34" charset="0"/>
              <a:buChar char="•"/>
            </a:pPr>
            <a:r>
              <a:rPr lang="en-US" sz="2400" b="1" u="sng" dirty="0" smtClean="0">
                <a:solidFill>
                  <a:schemeClr val="tx1"/>
                </a:solidFill>
              </a:rPr>
              <a:t>Other fuel types namely EV’s still majorly available in market .</a:t>
            </a:r>
            <a:endParaRPr lang="en-US" sz="2400" b="1" u="sng" dirty="0">
              <a:solidFill>
                <a:schemeClr val="tx1"/>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275213345"/>
      </p:ext>
    </p:extLst>
  </p:cSld>
  <p:clrMapOvr>
    <a:masterClrMapping/>
  </p:clrMapOvr>
  <mc:AlternateContent xmlns:mc="http://schemas.openxmlformats.org/markup-compatibility/2006" xmlns:p14="http://schemas.microsoft.com/office/powerpoint/2010/main">
    <mc:Choice Requires="p14">
      <p:transition spd="slow" p14:dur="2000" advTm="72588"/>
    </mc:Choice>
    <mc:Fallback xmlns="">
      <p:transition spd="slow" advTm="725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4">
            <a:extLst>
              <a:ext uri="{BEBA8EAE-BF5A-486C-A8C5-ECC9F3942E4B}">
                <a14:imgProps xmlns:a14="http://schemas.microsoft.com/office/drawing/2010/main">
                  <a14:imgLayer r:embed="rId5">
                    <a14:imgEffect>
                      <a14:sharpenSoften amount="-100000"/>
                    </a14:imgEffect>
                    <a14:imgEffect>
                      <a14:brightnessContrast bright="-12000" contrast="-55000"/>
                    </a14:imgEffect>
                  </a14:imgLayer>
                </a14:imgProps>
              </a:ext>
              <a:ext uri="{28A0092B-C50C-407E-A947-70E740481C1C}">
                <a14:useLocalDpi xmlns:a14="http://schemas.microsoft.com/office/drawing/2010/main" val="0"/>
              </a:ext>
            </a:extLst>
          </a:blip>
          <a:srcRect/>
          <a:stretch>
            <a:fillRect/>
          </a:stretch>
        </p:blipFill>
        <p:spPr bwMode="auto">
          <a:xfrm>
            <a:off x="108153" y="1066800"/>
            <a:ext cx="8273847" cy="5410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descr="https://insaid.co/wp-content/themes/betheme/dashboard-assets/app-assets/images/logo/insaidText.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62800" y="228600"/>
            <a:ext cx="952500" cy="5429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nsaid.co/wp-content/themes/betheme/dashboard-assets/app-assets/images/logo/logo.png">
            <a:hlinkClick r:id="rId7"/>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10350" y="228600"/>
            <a:ext cx="476250" cy="47625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p:nvPr/>
        </p:nvCxnSpPr>
        <p:spPr>
          <a:xfrm>
            <a:off x="152400" y="914400"/>
            <a:ext cx="82296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08154" y="152400"/>
            <a:ext cx="8197646" cy="642938"/>
          </a:xfrm>
          <a:prstGeom prst="rect">
            <a:avLst/>
          </a:prstGeom>
          <a:noFill/>
        </p:spPr>
        <p:style>
          <a:lnRef idx="0">
            <a:schemeClr val="accent1"/>
          </a:lnRef>
          <a:fillRef idx="3">
            <a:schemeClr val="accent1"/>
          </a:fillRef>
          <a:effectRef idx="3">
            <a:schemeClr val="accent1"/>
          </a:effectRef>
          <a:fontRef idx="minor">
            <a:schemeClr val="lt1"/>
          </a:fontRef>
        </p:style>
        <p:txBody>
          <a:bodyPr rtlCol="0" anchor="ctr"/>
          <a:lstStyle/>
          <a:p>
            <a:r>
              <a:rPr lang="en-US" sz="3600" dirty="0" smtClean="0">
                <a:solidFill>
                  <a:schemeClr val="tx1"/>
                </a:solidFill>
              </a:rPr>
              <a:t>Preface: Used Car Market Analysis</a:t>
            </a:r>
            <a:endParaRPr lang="en-US" sz="3600" dirty="0">
              <a:solidFill>
                <a:schemeClr val="tx1"/>
              </a:solidFill>
            </a:endParaRPr>
          </a:p>
        </p:txBody>
      </p:sp>
      <p:cxnSp>
        <p:nvCxnSpPr>
          <p:cNvPr id="21" name="Straight Arrow Connector 20"/>
          <p:cNvCxnSpPr/>
          <p:nvPr/>
        </p:nvCxnSpPr>
        <p:spPr>
          <a:xfrm>
            <a:off x="6610350" y="5562600"/>
            <a:ext cx="23812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 name="Rounded Rectangle 10"/>
          <p:cNvSpPr/>
          <p:nvPr/>
        </p:nvSpPr>
        <p:spPr>
          <a:xfrm>
            <a:off x="108152" y="1371600"/>
            <a:ext cx="8197647" cy="4191000"/>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marL="742950" lvl="1" indent="-285750">
              <a:buFont typeface="Arial" panose="020B0604020202020204" pitchFamily="34" charset="0"/>
              <a:buChar char="•"/>
            </a:pPr>
            <a:r>
              <a:rPr lang="en-US" sz="2800" b="1" dirty="0" smtClean="0">
                <a:solidFill>
                  <a:srgbClr val="FFFF00"/>
                </a:solidFill>
              </a:rPr>
              <a:t>Main objective of this project is to draw insights  into  used car available  in market.</a:t>
            </a:r>
          </a:p>
          <a:p>
            <a:pPr marL="742950" lvl="1" indent="-285750">
              <a:buFont typeface="Arial" panose="020B0604020202020204" pitchFamily="34" charset="0"/>
              <a:buChar char="•"/>
            </a:pPr>
            <a:r>
              <a:rPr lang="en-US" sz="2800" b="1" dirty="0" smtClean="0">
                <a:solidFill>
                  <a:srgbClr val="FFFF00"/>
                </a:solidFill>
              </a:rPr>
              <a:t>Also to perform EDA on the dataset to get detailed insights about the sample data.</a:t>
            </a:r>
          </a:p>
          <a:p>
            <a:pPr lvl="1"/>
            <a:r>
              <a:rPr lang="en-US" sz="2800" b="1" dirty="0" smtClean="0">
                <a:solidFill>
                  <a:srgbClr val="FFFF00"/>
                </a:solidFill>
              </a:rPr>
              <a:t>-----------------------------------------------------------------</a:t>
            </a:r>
          </a:p>
          <a:p>
            <a:pPr marL="742950" lvl="1" indent="-285750">
              <a:buFont typeface="Arial" panose="020B0604020202020204" pitchFamily="34" charset="0"/>
              <a:buChar char="•"/>
            </a:pPr>
            <a:endParaRPr lang="en-US" sz="2800" b="1" dirty="0">
              <a:solidFill>
                <a:srgbClr val="FFFF00"/>
              </a:solidFill>
            </a:endParaRPr>
          </a:p>
          <a:p>
            <a:pPr marL="742950" lvl="1" indent="-285750">
              <a:buFont typeface="Arial" panose="020B0604020202020204" pitchFamily="34" charset="0"/>
              <a:buChar char="•"/>
            </a:pPr>
            <a:r>
              <a:rPr lang="en-US" sz="2800" b="1" dirty="0" smtClean="0">
                <a:solidFill>
                  <a:srgbClr val="FFFF00"/>
                </a:solidFill>
              </a:rPr>
              <a:t>Data is from a dealer which provides price quotes for the cars put up for sale.</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269466251"/>
      </p:ext>
    </p:extLst>
  </p:cSld>
  <p:clrMapOvr>
    <a:masterClrMapping/>
  </p:clrMapOvr>
  <mc:AlternateContent xmlns:mc="http://schemas.openxmlformats.org/markup-compatibility/2006" xmlns:p14="http://schemas.microsoft.com/office/powerpoint/2010/main">
    <mc:Choice Requires="p14">
      <p:transition spd="slow" p14:dur="2000" advTm="23871"/>
    </mc:Choice>
    <mc:Fallback xmlns="">
      <p:transition spd="slow" advTm="238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https://insaid.co/wp-content/themes/betheme/dashboard-assets/app-assets/images/logo/insaidTex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62800" y="228600"/>
            <a:ext cx="952500" cy="5429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nsaid.co/wp-content/themes/betheme/dashboard-assets/app-assets/images/logo/logo.png">
            <a:hlinkClick r:id="rId6"/>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10350" y="228600"/>
            <a:ext cx="476250" cy="47625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p:nvPr/>
        </p:nvCxnSpPr>
        <p:spPr>
          <a:xfrm>
            <a:off x="152400" y="914400"/>
            <a:ext cx="8229600" cy="0"/>
          </a:xfrm>
          <a:prstGeom prst="line">
            <a:avLst/>
          </a:prstGeom>
        </p:spPr>
        <p:style>
          <a:lnRef idx="1">
            <a:schemeClr val="accent1"/>
          </a:lnRef>
          <a:fillRef idx="0">
            <a:schemeClr val="accent1"/>
          </a:fillRef>
          <a:effectRef idx="0">
            <a:schemeClr val="accent1"/>
          </a:effectRef>
          <a:fontRef idx="minor">
            <a:schemeClr val="tx1"/>
          </a:fontRef>
        </p:style>
      </p:cxnSp>
      <p:pic>
        <p:nvPicPr>
          <p:cNvPr id="7169" name="Picture 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67032" y="2362200"/>
            <a:ext cx="5628968" cy="2438400"/>
          </a:xfrm>
          <a:prstGeom prst="rect">
            <a:avLst/>
          </a:prstGeom>
          <a:noFill/>
          <a:ln w="9525">
            <a:solidFill>
              <a:schemeClr val="bg1">
                <a:lumMod val="9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ectangle 12"/>
          <p:cNvSpPr/>
          <p:nvPr/>
        </p:nvSpPr>
        <p:spPr>
          <a:xfrm>
            <a:off x="108154" y="152400"/>
            <a:ext cx="8197646" cy="642938"/>
          </a:xfrm>
          <a:prstGeom prst="rect">
            <a:avLst/>
          </a:prstGeom>
          <a:noFill/>
        </p:spPr>
        <p:style>
          <a:lnRef idx="0">
            <a:schemeClr val="accent1"/>
          </a:lnRef>
          <a:fillRef idx="3">
            <a:schemeClr val="accent1"/>
          </a:fillRef>
          <a:effectRef idx="3">
            <a:schemeClr val="accent1"/>
          </a:effectRef>
          <a:fontRef idx="minor">
            <a:schemeClr val="lt1"/>
          </a:fontRef>
        </p:style>
        <p:txBody>
          <a:bodyPr rtlCol="0" anchor="ctr"/>
          <a:lstStyle/>
          <a:p>
            <a:r>
              <a:rPr lang="en-US" sz="3600" dirty="0" smtClean="0">
                <a:solidFill>
                  <a:srgbClr val="002060"/>
                </a:solidFill>
              </a:rPr>
              <a:t>Data Set - Information</a:t>
            </a:r>
            <a:endParaRPr lang="en-US" sz="3600" dirty="0">
              <a:solidFill>
                <a:srgbClr val="002060"/>
              </a:solidFill>
            </a:endParaRPr>
          </a:p>
        </p:txBody>
      </p:sp>
      <p:sp>
        <p:nvSpPr>
          <p:cNvPr id="14" name="Rectangle 13"/>
          <p:cNvSpPr/>
          <p:nvPr/>
        </p:nvSpPr>
        <p:spPr>
          <a:xfrm>
            <a:off x="304800" y="1066800"/>
            <a:ext cx="7696200" cy="923330"/>
          </a:xfrm>
          <a:prstGeom prst="rect">
            <a:avLst/>
          </a:prstGeom>
          <a:ln>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US" dirty="0" smtClean="0"/>
              <a:t>Data is used from github from insaid2018 term1. it’s a sample data of 10000 used cars  available for sales.</a:t>
            </a:r>
          </a:p>
          <a:p>
            <a:r>
              <a:rPr lang="en-US" dirty="0" smtClean="0"/>
              <a:t>Below </a:t>
            </a:r>
            <a:r>
              <a:rPr lang="en-US" dirty="0"/>
              <a:t>are the features of the data </a:t>
            </a:r>
            <a:r>
              <a:rPr lang="en-US" dirty="0" smtClean="0"/>
              <a:t>set used for easy understanding:</a:t>
            </a:r>
            <a:endParaRPr lang="en-US" dirty="0"/>
          </a:p>
        </p:txBody>
      </p:sp>
      <p:graphicFrame>
        <p:nvGraphicFramePr>
          <p:cNvPr id="19" name="Object 18"/>
          <p:cNvGraphicFramePr>
            <a:graphicFrameLocks noChangeAspect="1"/>
          </p:cNvGraphicFramePr>
          <p:nvPr>
            <p:extLst>
              <p:ext uri="{D42A27DB-BD31-4B8C-83A1-F6EECF244321}">
                <p14:modId xmlns:p14="http://schemas.microsoft.com/office/powerpoint/2010/main" val="838662746"/>
              </p:ext>
            </p:extLst>
          </p:nvPr>
        </p:nvGraphicFramePr>
        <p:xfrm>
          <a:off x="518652" y="5105400"/>
          <a:ext cx="6076950" cy="1114425"/>
        </p:xfrm>
        <a:graphic>
          <a:graphicData uri="http://schemas.openxmlformats.org/presentationml/2006/ole">
            <mc:AlternateContent xmlns:mc="http://schemas.openxmlformats.org/markup-compatibility/2006">
              <mc:Choice xmlns:v="urn:schemas-microsoft-com:vml" Requires="v">
                <p:oleObj spid="_x0000_s7184" name="Worksheet" r:id="rId9" imgW="6076923" imgH="1114517" progId="Excel.Sheet.12">
                  <p:embed/>
                </p:oleObj>
              </mc:Choice>
              <mc:Fallback>
                <p:oleObj name="Worksheet" r:id="rId9" imgW="6076923" imgH="1114517" progId="Excel.Sheet.12">
                  <p:embed/>
                  <p:pic>
                    <p:nvPicPr>
                      <p:cNvPr id="0" name=""/>
                      <p:cNvPicPr/>
                      <p:nvPr/>
                    </p:nvPicPr>
                    <p:blipFill>
                      <a:blip r:embed="rId10"/>
                      <a:stretch>
                        <a:fillRect/>
                      </a:stretch>
                    </p:blipFill>
                    <p:spPr>
                      <a:xfrm>
                        <a:off x="518652" y="5105400"/>
                        <a:ext cx="6076950" cy="1114425"/>
                      </a:xfrm>
                      <a:prstGeom prst="rect">
                        <a:avLst/>
                      </a:prstGeom>
                    </p:spPr>
                  </p:pic>
                </p:oleObj>
              </mc:Fallback>
            </mc:AlternateContent>
          </a:graphicData>
        </a:graphic>
      </p:graphicFrame>
      <p:cxnSp>
        <p:nvCxnSpPr>
          <p:cNvPr id="21" name="Straight Arrow Connector 20"/>
          <p:cNvCxnSpPr/>
          <p:nvPr/>
        </p:nvCxnSpPr>
        <p:spPr>
          <a:xfrm>
            <a:off x="6610350" y="5562600"/>
            <a:ext cx="238125"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2" name="Rounded Rectangle 21"/>
          <p:cNvSpPr/>
          <p:nvPr/>
        </p:nvSpPr>
        <p:spPr>
          <a:xfrm>
            <a:off x="6895178" y="5257800"/>
            <a:ext cx="1457325" cy="609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Sample data</a:t>
            </a:r>
            <a:endParaRPr lang="en-US" dirty="0"/>
          </a:p>
        </p:txBody>
      </p:sp>
      <p:pic>
        <p:nvPicPr>
          <p:cNvPr id="23" name="Audio 2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464949237"/>
      </p:ext>
    </p:extLst>
  </p:cSld>
  <p:clrMapOvr>
    <a:masterClrMapping/>
  </p:clrMapOvr>
  <mc:AlternateContent xmlns:mc="http://schemas.openxmlformats.org/markup-compatibility/2006" xmlns:p14="http://schemas.microsoft.com/office/powerpoint/2010/main">
    <mc:Choice Requires="p14">
      <p:transition spd="slow" p14:dur="2000" advTm="76560"/>
    </mc:Choice>
    <mc:Fallback xmlns="">
      <p:transition spd="slow" advTm="765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https://insaid.co/wp-content/themes/betheme/dashboard-assets/app-assets/images/logo/insaidTex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228600"/>
            <a:ext cx="952500" cy="5429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nsaid.co/wp-content/themes/betheme/dashboard-assets/app-assets/images/logo/logo.png">
            <a:hlinkClick r:id="rId5"/>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10350" y="228600"/>
            <a:ext cx="476250" cy="47625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p:nvPr/>
        </p:nvCxnSpPr>
        <p:spPr>
          <a:xfrm>
            <a:off x="152400" y="914400"/>
            <a:ext cx="82296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08154" y="152400"/>
            <a:ext cx="8197646" cy="642938"/>
          </a:xfrm>
          <a:prstGeom prst="rect">
            <a:avLst/>
          </a:prstGeom>
          <a:noFill/>
        </p:spPr>
        <p:style>
          <a:lnRef idx="0">
            <a:schemeClr val="accent1"/>
          </a:lnRef>
          <a:fillRef idx="3">
            <a:schemeClr val="accent1"/>
          </a:fillRef>
          <a:effectRef idx="3">
            <a:schemeClr val="accent1"/>
          </a:effectRef>
          <a:fontRef idx="minor">
            <a:schemeClr val="lt1"/>
          </a:fontRef>
        </p:style>
        <p:txBody>
          <a:bodyPr rtlCol="0" anchor="ctr"/>
          <a:lstStyle/>
          <a:p>
            <a:r>
              <a:rPr lang="en-US" sz="3600" dirty="0" smtClean="0">
                <a:solidFill>
                  <a:srgbClr val="002060"/>
                </a:solidFill>
              </a:rPr>
              <a:t>Used Cars –Brand Overview</a:t>
            </a:r>
            <a:endParaRPr lang="en-US" sz="3600" dirty="0">
              <a:solidFill>
                <a:srgbClr val="002060"/>
              </a:solidFill>
            </a:endParaRPr>
          </a:p>
        </p:txBody>
      </p:sp>
      <p:sp>
        <p:nvSpPr>
          <p:cNvPr id="2" name="AutoShape 2" descr="data:image/png;base64,iVBORw0KGgoAAAANSUhEUgAAAsUAAAGnCAYAAABfHyrUAAAAOXRFWHRTb2Z0d2FyZQBNYXRwbG90bGliIHZlcnNpb24zLjMuMiwgaHR0cHM6Ly9tYXRwbG90bGliLm9yZy8vihELAAAACXBIWXMAAAsTAAALEwEAmpwYAAA00klEQVR4nO3de9ztY5n48c9lbyFCaSchJDES0k5kakI1pYMOmtDBSKnfVEjnmplt18x0oFQ0SklIUiSmkQ4OHZyyHSKnMjpgVDTooIPD9fvjvpe99uOxj+u5v+vZ38/79dqv/Xy/a63nvnievdb1vb/Xfd2RmUiSJEl9tkLXAUiSJEldMymWJElS75kUS5IkqfdMiiVJktR7JsWSJEnqPZNiSZIk9d7MrgMAePjDH54bbrhh12FIkiRpOXfxxRffmpmzJp4fi6R4ww03ZN68eV2HIUmSpOVcRPxisvOWT0iSJKn3TIolSZLUeybFkiRJ6j2TYkmSJPWeSbEkSZJ6z6RYkiRJvWdSLEmSpN4zKZYkSVLvmRRLkiSp90yKJUmS1HsmxZIkSeo9k2JJkiT1nkmxJEmSem9m1wEsjrlzY5m/x5w5OYJIJEmStDxypliSJEm9Z1IsSZKk3jMpliRJUu+ZFEuSJKn3TIolSZLUeybFkiRJ6j2TYkmSJPWeSbEkSZJ6z6RYkiRJvWdSLEmSpN4zKZYkSVLvmRRLkiSp90yKJUmS1HsmxZIkSeo9k2JJkiT1nkmxJEmSem9m1wFMJ3PnxjJ/jzlzcgSRSJIkaZScKZYkSVLvmRRLkiSp90yKJUmS1HsmxZIkSeq9xUqKI+ItEXFlRPw4Ik6IiJUjYqOIuDAirouIEyPiQfW5K9Xj6+rjG07pf4EkSZK0jBaZFEfEusB+wOzM3AKYAewOfAg4NDMfC9wG7FNfsg9wWz1/aH2eJEmSNLYWt3xiJrBKRMwEHgzcDOwEnFQfPwZ4Uf1613pMfXzniFj2XmaSJEnSFFlkUpyZNwGHAL+kJMN3ABcDt2fm3fVpNwLr1q/XBW6or727Pn+tid83IvaNiHkRMe+WW25Z1v8OSZIkaaktTvnEQymzvxsBjwJWBZ6zrANn5pGZOTszZ8+aNWtZv50kSZK01BanfOKZwM8y85bMvAv4KrADsGYtpwBYD7ipfn0TsD5AfXwN4LcjjVqSJEkaocVJin8JbBcRD661wTsDVwFnA7vV5+wFnFq/Pq0eUx8/KzPd21iSJElja3Fqii+kLJi7BLiivuZI4J3AgRFxHaVm+Kj6kqOAter5A4F3TUHckiRJ0sjMXPRTIDPnAHMmnL4e2HaS5/4ZeNmyhyZJkiS14Y52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r2ZXQegJTN3bizz95gzJ0cQiSRJ0vLDmWJJkiT1nkmxJEmSes+kWJIkSb1nUixJkqTeMymWJElS75kUS5IkqfdMiiVJktR7JsWSJEnqPZNiSZIk9Z5JsSRJknrPpFiSJEm9Z1IsSZKk3luspDgi1oyIkyLimoi4OiK2j4iHRcS3I+Kn9e+H1udGRHwiIq6LiMsjYpup/U+QJEmSls3izhR/HDgjMzcDtgKuBt4FnJmZmwBn1mOA5wKb1D/7AkeMNGJJkiRpxBaZFEfEGsDTgaMAMvOvmXk7sCtwTH3aMcCL6te7AsdmcQGwZkSsM+K4JUmSpJFZnJnijYBbgKMj4tKI+GxErAqsnZk31+f8Cli7fr0ucMPQ62+s5yRJkqSxtDhJ8UxgG+CIzHwi8Efml0oAkJkJ5JIMHBH7RsS8iJh3yy23LMlLJUmSpJFanKT4RuDGzLywHp9ESZJ/PSiLqH//pj5+E7D+0OvXq+cWkJlHZubszJw9a9aspY1fkiRJWmaLTIoz81fADRGxaT21M3AVcBqwVz23F3Bq/fo04NW1C8V2wB1DZRaSJEnS2Jm5mM97M3B8RDwIuB7Ym5JQfzki9gF+AfxDfe7pwC7AdcCd9bmSJEnS2FqspDgzLwNmT/LQzpM8N4E3LltYkiRJUjvuaCdJkqTeMymWJElS75kUS5IkqfdMiiVJktR7JsWSJEnqPZNiSZIk9Z5JsSRJknrPpFiSJEm9Z1IsSZKk3jMpliRJUu+ZFEuSJKn3TIolSZLUeybFkiRJ6j2TYkmSJPWeSbEkSZJ6z6RYkiRJvWdSLEmSpN4zKZYkSVLvmRRLkiSp90yKJUmS1HsmxZIkSeo9k2JJkiT1nkmxJEmSes+kWJIkSb1nUixJkqTem9l1AJqe5s6NZf4ec+bkCCKRJElads4US5IkqfdMiiVJktR7JsWSJEnqPZNiSZIk9Z5JsSRJknrPpFiSJEm9Z1IsSZKk3jMpliRJUu+ZFEuSJKn3TIolSZLUeybFkiRJ6j2TYkmSJPWeSbEkSZJ6z6RYkiRJvWdSLEmSpN4zKZYkSVLvmRRLkiSp90yKJUmS1HsmxZIkSeo9k2JJkiT13syuA5CW1ty5sczfY86cHEEkkiRpunOmWJIkSb3nTLG0jJyxliRp+nOmWJIkSb1nUixJkqTeMymWJElS75kUS5IkqfdMiiVJktR7JsWSJEnqPZNiSZIk9Z59iqXlgL2SJUlaNs4US5IkqfdMiiVJktR7JsWSJEnqPZNiSZIk9Z5JsSRJknrPpFiSJEm9t9hJcUTMiIhLI+Lr9XijiLgwIq6LiBMj4kH1/Er1+Lr6+IZTFLskSZI0EksyU7w/cPXQ8YeAQzPzscBtwD71/D7AbfX8ofV5kiRJ0tharKQ4ItYDngd8th4HsBNwUn3KMcCL6te71mPq4zvX50uSJEljaXFnij8GvAO4tx6vBdyemXfX4xuBdevX6wI3ANTH76jPX0BE7BsR8yJi3i233LJ00UuSJEkjsMikOCKeD/wmMy8e5cCZeWRmzs7M2bNmzRrlt5YkSZKWyMzFeM4OwAsjYhdgZWB14OPAmhExs84GrwfcVJ9/E7A+cGNEzATWAH478sglSZKkEVnkTHFmvjsz18vMDYHdgbMy8xXA2cBu9Wl7AafWr0+rx9THz8rMHGnUkiRJ0ggtS5/idwIHRsR1lJrho+r5o4C16vkDgXctW4iSJEnS1Fqc8on7ZOY5wDn16+uBbSd5zp+Bl40gNkmSJKkJd7STJElS75kUS5IkqfeWqHxCkhZm7txl36dnzhzX5UqS2nOmWJIkSb1nUixJkqTeMymWJElS75kUS5IkqfdMiiVJktR7JsWSJEnqPZNiSZIk9Z5JsSRJknrPpFiSJEm95452kpYr7qonSVoazhRLkiSp90yKJUmS1HsmxZIkSeo9a4olaQqMQ23zOMQgSdOFM8WSJEnqPZNiSZIk9Z5JsSRJknrPmmJJ0pRa1tpm65olteBMsSRJknrPpFiSJEm9Z1IsSZKk3jMpliRJUu+ZFEuSJKn3TIolSZLUeybFkiRJ6j37FEuSlnvL2isZ7JcsLe+cKZYkSVLvmRRLkiSp90yKJUmS1HsmxZIkSeo9k2JJkiT1nkmxJEmSes+kWJIkSb1nUixJkqTeMymWJElS75kUS5IkqfdMiiVJktR7JsWSJEnqPZNiSZIk9Z5JsSRJknrPpFiSJEm9Z1IsSZKk3jMpliRJUu+ZFEuSJKn3TIolSZLUeybFkiRJ6j2TYkmSJPWeSbEkSZJ6z6RYkiRJvTez6wAkSeqLuXNjmV4/Z06OKBJJEzlTLEmSpN4zKZYkSVLvmRRLkiSp90yKJUmS1HsutJMkqUeWdbEfuOBPyydniiVJktR7JsWSJEnqPZNiSZIk9Z5JsSRJknpvkUlxRKwfEWdHxFURcWVE7F/PPywivh0RP61/P7Sej4j4RERcFxGXR8Q2U/0fIUmSJC2LxZkpvht4a2ZuDmwHvDEiNgfeBZyZmZsAZ9ZjgOcCm9Q/+wJHjDxqSZIkaYQWmRRn5s2ZeUn9+vfA1cC6wK7AMfVpxwAvql/vChybxQXAmhGxzqgDlyRJkkZlifoUR8SGwBOBC4G1M/Pm+tCvgLXr1+sCNwy97MZ67mYkSZJY9n7J9krWqC32QruIWA04GTggM383/FhmJrBEv50RsW9EzIuIebfccsuSvFSSJEkaqcWaKY6IFSkJ8fGZ+dV6+tcRsU5m3lzLI35Tz98ErD/08vXquQVk5pHAkQCzZ8/2ck+SJDXl7n4atjjdJwI4Crg6Mz869NBpwF71672AU4fOv7p2odgOuGOozEKSJEkaO4szU7wD8Crgioi4rJ57D/BB4MsRsQ/wC+Af6mOnA7sA1wF3AnuPMmBJkiRp1BaZFGfmD4AHur+w8yTPT+CNyxiXJEmS1MwSdZ+QJEnSaNmJYzy4zbMkSZJ6z6RYkiRJvWdSLEmSpN4zKZYkSVLvudBOkiSp59zIxKRYkiRJY6LLThyWT0iSJKn3TIolSZLUeybF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j2TYkmSJPWeSbEkSZJ6z6RYkiRJvWdSLEmSpN6bkqQ4Ip4TEddGxHUR8a6pGEOSJEkalZEnxRExA/gk8Fxgc2CPiNh81ONIkiRJozIVM8XbAtdl5vWZ+VfgS8CuUzCOJEmSNBJTkRSvC9wwdHxjPSdJkiSNpcjM0X7DiN2A52Tma+vxq4CnZOabJjxvX2DfergpcO0yDv1w4NZl/B7LahxigPGIYxxigPGIYxxigPGIYxxigPGIYxxigPGIYxxigPGIYxxigPGIwxjmG4c4xiEGGE0cG2TmrIknZy7jN53MTcD6Q8fr1XMLyMwjgSNHNWhEzMvM2aP6ftM1hnGJYxxiGJc4xiGGcYljHGIYlzjGIYZxiWMcYhiXOMYhhnGJwxjGK45xiGGq45iK8omLgE0iYqOIeBCwO3DaFIwjSZIkjcTIZ4oz8+6IeBPwTWAG8LnMvHLU40iSJEmjMhXlE2Tm6cDpU/G9F2JkpRjLYBxigPGIYxxigPGIYxxigPGIYxxigPGIYxxigPGIYxxigPGIYxxigPGIwxjmG4c4xiEGmMI4Rr7QTpIkSZpu3OZZkiRJvWdSLEmSpN6bkppi9VNEPBTYBFh5cC4zv9ddRJIkSYtnWs8UR8S6EfHUiHj64E8HMbwqIh4y4dzzW8fRtYh4LfA9SteRufXvgxqO//qIWPkBHtu/VRxDY565OOeWZxHxsIX96SCeh0bEtl2+X0iTiYjjFudco1heGBGH1D8v6CIGjY+I2GFxzjWIY9WIWKF+/bj6e7riyMeZrgvtIuJDwMuBq4B76unMzBc2juN24OfAHpl5dT13SWZu02j83wIXAucC5wEXZuadLcaeEMcVwJOBCzJz64jYDPiPzHxJo/H/BFwPvCIzL5vwWMufx8rAg4GzgWcAUR9aHTgjMzdrEMM7MvPDEXEYcL9/4Jm531THUOP4WR0/Jnk4M/MxLeKosbwW2J+ymdBlwHbA+Zm5U6Pxx+JnMhTPSsBLgQ0ZumOYme9rMPYVTPL/YCiGLac6hhrHxzLzgIj4r8niaflZMvE9KiJmAFdk5uatYqjjfgDYFji+ntoDuCgz39MwhpWBfYDHs+Bdx9e0iqHG8bxJYpjyfx/jFsdkn58tP1OHxrwYeBrwUEq+cxHw18x8xSjHmc7lEy8CNs3Mv3Qcx88o/4BPioiDMvMrTJ4ETJWNKB/wTwXeDTypJiPnAudm5pcbxfHnzPxzRBARK2XmNRGxaaOxAa4B3gl8LSIOz8xDhh5r+fN4PXAA8CjgkqHzvwMObxTD1fXveY3Gm1RmbtTl+BPsz/yLth0HF20Nxx+Ln8mQU4E7gIuB1u+hgztpb6x/D2ZER/rhthgG4x6y0GdNoYh4N/AeYJWI+B3z36v+Sjftr54HbJ2Z99b4jgEurTG2chzl/fzvgfdRfi+uXugrRiwiPkWZ3NgR+CywG/DDljF0HUdEbE/JK2ZFxIFDD61O2YOitcjMOyNiH+A/6yTDZVMxyKi/ZxMR8Q3gZZn5h47juCQzt4mIhwMnAD8Cnt1qtmOSeFYF9qYkZhtlZpNf3og4ZWjcnYDbgBUzc5dG4w//HD4LPAR4ZWbe3NFV7Zsz87CWY46riAjKB9tGmfn+iHg08MjMbPYhExEXZeaT65voUzLzLxFxZWY+vlUM4yQifpyZW3Qcw6WZ+cQJ55r/Wx0HEfGBzHz3GMRxOfCMzPy/evww4JyWn2eD34uIuDwzt6y3yL+fmds1jGEw9uDv1YBvZObTWsXQdRwR8XeUu51vAD419NDvgf/KzJ9OdQwT4rkU+CfgUGCfzLwyIq7IzCeMcpzpPFN8J3BZrdO8b6aj9W1I4OY67q0R8ffAh4BmHzYR8SjK1dxTKTNhUGZ//hk4v1Ucmfni+uVBEXE2sAbwjVbjD8VxK/CiiHgDcGFEvKXl+BExKBe5aejr4fi+2iCGSW8HD8XQtMQI+E/gXsrF0vspb6onM//3tYUbI2JN4GvAtyPiNuAXDccHICJmUe5obM6Ct0OblHEMOS8inpCZVzQed1hExA6ZeW49eCodrHOp9ZEHARtQPhODxuU9wHsj4pXMv3BcH1in5YVj9QHg0voeHsDTgXc1juGu+vftEbEF8CvgEY1j+FP9+876GftbYJ3GMXQaR2Z+F/huRHw+M39RE3I6nIg8gHI3/JSaED+GUqY4UtN5pnivyc5n5jGtY+lSRNxLuU1/KPCVzPxrR3Ecl5mvWtS5KRx/slmnzSi1cVtk5kqN4jh6IQ9ni7q4eoUP8BLgkcAX6vEewK8zs/WFwmAW/76fUUT8KDO3ahnHUDx/R7loO6P1v5eI+BZwIvA2ygzMXsAtmfnOxnFcBTyWUv71F+Yngi1nBLcBjqb8LABuB16TmZc84IumJo5rgLdQJhMG61PIzN82jOEI6oVjZv5NlE4+38rMlheOg1jWYf4F6w8z81eNx38t5aJ5S8rvx2rAv2bmpxb6wtHG8C/AYcDOwCcpkwyfzcx/aRXDuMRRL0yOAwaLo28F9srMH7eKoaVpmxQDRMQqwKMz89oOY3gc8HbmzzIA7WZ+at3PoPZnI8qiv/Prn3mtaq67XigSEdtONqtSb729NDO/1CKOcRIR8zJz9qLONYjjQsrv50U1OZ5F+cB/4iJeOoqxF9rlYnCbuJWIuDgznzS4HVrPXdQ6+YmIDSY7n5lNZs/r+8N+mXloRKxRx76jxdiTxHJhZj6li7GHYhibC8eIeCFlhhjgu5n5X61jGCdRFqWu3NXvZ9dxRMR5wHsz8+x6/AzKIvqnNo7jbCZfEDvSXGvalk9EaRVzCPAgYKOI2Bp4Xwe3hr9Cqbf5DEOzDK1k5iAB/ihARGwIvAA4hrLSftI2ZaMyLgtFHiAh3hjYE9gdaJoUR8S/TnY+265eXjUiHpOZ19eYNgJWbTj+wCeAU4C1I+LfKYtF/rnR2BczvwPGoym17gGsCfySciHZ0uDW8M1RVpX/L/NnYJoZJL8R8Qim+D3iAca/JyL2AA7tMBkeXMSfHREHA19lwVK8ljPWd9ULhayxzaLMHDcVER+kzBIPuk/sFxHbZ4PuExHxysz8Qiy4qOs+mfnRBjE8YLekiGhS/jZOcVSrDhJigMw8J8rapdbeNvT1ypTuOXePepBpmxRTasC2Bc4ByMzLao1Ja3dn5hEdjHufWiYwqCvegfKBfwELFsdPicz8APCBMVoo8ihKq749gSdQauR27yCUPw59vTJlxX3TFdSUW8LnRMT1lERwA0p3jKYy8/go7XR2rqdelLV9YYOxNwKIiM9QatFOr8fPpXSwae3f6szoWym3RVen/JyaqrOBH6F0SfkN5Xfjakrrp1bOjYjDKeUk9/17aZiMfmTC8fAdlKTUwLcyuHB8RAcXjsN2obvuE4NE6yGTPNbqlvagL/MjKJ+nZ9XjHSktT1slo+MSB8D1tYxj0K3llZT2p01l5sUTTp0bESOvuZ+25RMRcUFmbjfhdtN9tyQbxnEQ5UPlFBacZWhyWzYibqXMNp1P7VWcmde1GHuSWIZvu52TmV9vOPa+lJrZdYEv1z+n5pi0Bau3vr6Zmc/oYNxBb+RrWpXTTBLHNsDfUj7czu2gbvR+q5QnO9cXEfEjStL3nSwr/XekdGvZp2EMky2SyQ4WHY6FOrmxM+UC9sxWF44TYuis+0RErJ+ZNzzAY89v/HnyLUrd7M31eB3g85n5961iGJc4an37XOa/f38fmJuZt7WKocYxfEdtBeBJwCcyc6StX6fzTPGVEbEnMCMiNgH2o1xBtTZY8Pf2oXMJtJq13rjrWicoLYVYsOn7/hHx1Ba33arDKRcGe2bmvBrTOF3xPZhSztJMRLx6wqmt6q23YxvH8a/AyyiLZwI4OiK+kpn/1jCM/42If2b+osNXUC4mm4gH2LRjINt3zbkrM38bEStExAqZeXZEfKxlAJm5Y8vxHkiUHS+PpnRF+QywDfCuzPxWg7GHP+h/Q2nred9jrWve6bb7xLcj4jmZ+fPhkxGxN2XWvFlSDKw/SESrX1PKr1rrPI6a/O4XEatm5h8X+YKpM1wKdzfz94gYqek8U/xg4L3Asyn/k74JvD8z/9xpYI1FxCcW9nirD9s6wzB8220GcGmrmfuIWIuSeO1B6bjwZeAfM3P9FuNPEs/wrl0zgFmUmvdWG3gMErGBlSmzUJdk5m6tYqhxXAtsNfi3WRfIXjbqK/xFxPAwYA7z72R8jzLb0eqOzuDieQdKO7YT6/HLgKsy8w0t4hiK5zuU8pEPAA+nJGRPbrl4ppaRDP9Mvkv5N9J6IdGPMnOrKC0130BJwI7LBv2SY4x2fRyIjrpPRMQuwMeA52XtgVvXrOwJPDczb2wRRx33cGAT5l+kvBy4LjPf3CqGcYkjSqvEzwKrZeajI2Ir4PWZ+U+tYmhp2ibF46Im5wdSumDsW2etN211qyci/gr8mJIE/i8T3lyzUYu6Lm+71fE+CZyQmT+IiPUobx57UOrUTmk4Yz2IZ3h1/92UVmgjXxSwJKL06f1SZj6n8bhnAy/OzNuH4vhqF7fJI+IhlGSjk16bEXEB8LeD34XoYGOCOu6qlB6oK1BmzdcAjs+2bchOprx3Dd6jXkW5eGqyNfxQHIONET5Oec86JSZp8dgHEfEFysXJ9zPzmg7G3xn4NOWC7bWUu4/Pa32rvsbyEsq2wgDfy8xTWsdQ43gxQxfzreOI0j1oN+C0oVLV5pv/RMT7gYMy8556vDrw8czce5TjTNvyiZh8g4I7KNuofrrhjPHRlGn9wQzLTZSOFK1u9axDmW16OSX5OhE4aZCANNR10/efAAfXWY4vUxLkj9SLlD0axgFMurr/UbV04ZetYxnyR9qV9Qy7g1Lu9O16/Ezgh4O7HC3uZkTEE4BjqZ0eai3+Xtm+1+ZDKYvrBjPUq9VzncjMuyPifErd+e8aD79xZr506HhuTMG2rYvh4lq7uRHw7nrh1EXnh87WZAw5ipIIHhale8+llETs4y0Gz8wza7nEOZRyyJ26uvubpcNDywVt91MXuH1+OBGOiH0zs+kW4Jl5Q8QC823NO21R8tUf1t+PtSklkyPfNXbazhTXq/pZLHhb4XeURHn1bLdpxLzMnB3j0V9yPUqnhQOBd2bmcYt4yajH77Tpe41hA8r/g92BVSi/Hydk5k8axzHp6v5suK3whAvHGcDfAF/OzKY7VEXE/6O8oSXlwu1Pw4+3uJsR49Nrc29K55zhi8eDWt3RGYrjYkry81DKAt2LgL9m5isaxnA+8PbM/EE93gE4JDO3bxVDHXcFYGvg+sy8vZZirZuZlzeMYWIrtD0ofb2b3uGqscyosexIKSf5U2ZutvBXjWTc3zO/lGQlSvvCe+pxZubqUx3DUCwvoexO+4g6fvMYahy/AW4B3jT03tV0K/SIOInS8vVw4CnA/sDszGze1aneSfg6pbXm03MKmgpM56T4fg3vB+ci4spWyUf9sN2ZsqJ+m3p1fUJmbtti/KE4tqG8kT6LMnP9kcy8quH4J1NmGc4Y1BV3LSKeCHwO2DIzZzQeexxW9//d0OHdlMT45Zn5xkbjzwT+A3gNZUvlQa/go4H3ZOZdC3n5qGO534Vqhxevj6R8uABc2NHF42CziDcDq2TmhyPisszcumEMW1Fm7wc72t1Gmb1vkoxGxGaZeU3M71e8gGzYIaXrNRlDcZxJKTk7n9Jl4AeZ+ZuWMYyDiLgOeEF20AFkQhyXArtS7j6flJkHty7tiYiHAx+n3OEL4FvA/i1LrWocTweOoCyWfgLlgn6fzBzpgulpWz4BrBYRjx7cjo6IR1NuRULZOKKVOcAZwPoRcTxlIc0/tho8It4HPI/SY/RLwLs7ql09AtibctvtK8DR2cFOgzURey5lpnhnym24g1rHwXis7v9uvTDYk1Ji8zNKB4hWDqb0HN0oM38P99WBHVIfO6BhLGPRa7OaQZn9mQk8LiIel5nfaxxDRNkN8xXMX8Hd5MJx8L6dmT+idERZHSAzW5dvHAjsy/37FUP7PsVQ+ssPymrWWMjzptLllFZXW1DKnm6PiPMz808Lf9ly59ddJ8QDmfnLOsFxRP1sXaXx+LdS3ie6dgjwssFkX53NP4v5LUdHYjrPFO9C2ZzifyhXLxsB/0RJgl6XmR9rGMtawHY1jgvqL1Grse+lJDt31lODH+jgdk/rmYY1KDPW7wVuoLQ4+sJUzwpGxLPquLsAP6RcIJyaHbWQiQ5X90fZenyP+udWSp352zJz0q19pzCOnwKPywlvMnUW7JrM3KRhLBN7bf4AmNO69j4iPkQp9bqS+XWrmY134qwfsm+l3OH6UJSNjw5oVN993+3fiDh5Ql1xL0XE7pTb9QusycjMExf6wqmL5yGUyZ23AY/MzJW6iKMrtTzzkcDXWHD/gaY1xhHxmcx83dDxG4G3ZsOuJDF5h6s7gHmZeWrDOGYMFtkNnVtr1DPW0zYpBogFNya4tnVBfp2VvCczMyLWp9wS/Z/MvLRhDAtNdLIu+GoUy1qUGbhXUTphHE9JQp6QU7xpRUScBXwRODk7WKk8STyrAn+mfMA1Xd1fL5S+T7m1dF09d33LN9I65k8y83FL+tgUxbJPZh414dwHO6ivvpZSztPJJiqTqTW1q7WaqZ2w/qLpreAHiGdlyoTK8OYEn2r1eVL//+9Wx+16TcabKLXmTwJ+XmP6fmaetbDXLW8i4uhJTmdmvqZ5MB2LiCMpedZX6qmXUibi1qLU4R/QKI7HUe5Ir52ZW0TElsALc8T97qdz+QSU/n2bUlb3N92YICJeR7my/0OUViFvBy4BnhgRn8vMD7WIY7Kkt9YA/XbiDN1UiohTKD+L4yi1WIOG4ydGxLypHj/HbBesCTPUTRdRAS+hlI+cHRFnUGbNJ+uDOtWuiohXT/w3GRGvBFq3e3ppRPw5M4+vMRxO49uQ1fXAigzNPnUhIr5IWUR1D2WR3eoR8fHMPLjB8PkAX3flWMrGHYOV7HtS3sde1mLwzLw3It6RmV8GTmsx5kKsTFlUdXFHZXhjIUfc5mtpReme9AFKb/OV6+nMzI0bhrElsEPOb4V2BOVi6W+BKxrG8RlKnvVpgMy8vL6PjTQpnrYzxRExB3gG5ZfldEod6Q+y0cYEEXEl5ZfiIZR63g0y89YofYsvarjQbzvgg5RatPdT3swfTuk/+urMPKNRHDtmXR2r8Vi9XGerd6WUUexE+fA/JRvs1FXHX5fS0uhPlMWfALMpyeiLM/OmFnHUWFahJByfA54D3J6Z+7cafyiOk4GtgDNZ8LZs0x3tBovqIuIV1B3cKIlQi+1876G0BwzK78Kg9KurFf5XZebmizo3xTF8kPmlTvddUGf7He2IiL8FNsnMoyNiFuUuws9ax9GlKJ2cDqOsEYKSBO6fDTcQqXH8gLJu6VDgBZR1Oytk5r82jOFaYNusm+rUEskfZuamLe/0xPxGCsN3mka+OHg6zxTvRvlwuTQz946ItZm/hWsLf6236W+LiOsGdcSZeWeUDTVaORx4D+X2/FmUnX8uiIjNKO3ImiTFwA8iYj8W3J3qU1NdSzzGPkzHq5frbPUXgS/WmtqXAe+krB5uMf5NwFMiYidgcJF4emae2WJ8gFhwG93XAqdS6onnRjfb6J5G97OBACtG2TjkRcDhmXlXNNoWPRt3glkMl0TEdpl5AUBEPIXS776ll9e/hzvDJI37itfJptmUu35HU+5qfIH5yWFfHE157xzcLXhlPfesxnGskqV3c9S7wgdFaafYLCmmfJZdFhHnML/e/T/qpMt3GsZxa5TuXgkQEbsBNy/8JUtuOs8U/zAzt62/IDtSbn9dnQ36Kdbxr6HMwK1AedPYk/kzgl/IzL9pFMd9V0oRcfXwuI2v4j5LeQMd3p3qnsx8bYvxx01EnJuZffsgGTux4Da6w38D0LrOelzUC9h3Aj+idK95NOV962kLfeFyJOZvxb4iJQn8ZT3egLIQtNlM8biIsnnKEynbwQ9m4y5vcQdhnEw2AzkVs5KLEcd5lDvSJ1EmvW4CPpiZmzaOYx3K7oJQ7oSPtA3aYsbwGOBIykZpt1Hqml8x6nVT03mmeF6U7WI/Q7k1+wdKb8VWbqbUXgH8aujrwXErwz2BJ7bNmfIrnoiYWWvPnpwL9nw9K0qv3r6aFxEn0vHqZfFy4IZBjXtE7EVZKPJzOmjVN5SkL6B1cp6ZnwCGV5X/Ikov7T55ftcBDETpU3wCcGJmdtUqEMod0BzcNaizgX3027r2YbA52B5A07681f7Ag4H9KOWROwF7tQwgSn9gKIkowGMj4rHZuI1k/XfxzPo7uUJm/j4iDgA+Nspxpu1M8bCI2JCyi12zHYgeII51hhaYtRpzYfV5K2fmilM8/mATgEsoPQT/p55/DKXZeLOdd8aJq5fHQ/29fGZm/l99c/8S8GbKDmZ/02oNwlA8aw0drky5PfuwVjWCEfHKzPxCRBw42eOZ+dHJzi/PovS4v59suCV7lC5CL69/7qXUFn+5ZQw1jrdRFrA/i7LA6zXAFzNz5NvpjrP68zgM2J5yEXsesF/rn8c4iLIz6sDKlBnji8dhcXtE/DIzJ/33u9Tfc7omxRFxHPA9SruY1ivZJxWNt18cB4MSjVo3+nnmb4iwIbC3i+/UpRjatS4iPgnckpkH1ePmt0MnExEXZ+aTGo31+sz8dK0dvZ/MnNsijnEyVEYRlA/9jSgtPpttyT4hnk2Af6HcGm5efx2l5/uzKf8/vpmZ324dQ99FxELXHWTjvubDorSf/ViOQX/xiLghM9cf5feczuUTn6P0UzysFl9fCnwvMz/eYUxdtL3q2qyhWadPM39XrHsotWm9TIqjUU9FLdKMoRKfnSk7mA00f/+LBbcUXoGyqKlZHJk5aGfUu+T3gWTmE4aP68/on1rHMWG2+B7gHa1jAKhJcC8T4Yg4jIWUHTbsErM9ZfOrE4ALGa/c4kagyZqpxTDyWd1pmxRn2Tb3e5Rm5ztSem4+nrJHd1c+0+HYXZlB2V574j/amZR2dX3VpKeiFukE4LsRcSul5v77ABHxWMquTK0Nbyl8N2WxyD+0GjwiFlamkZn5/laxjKvMvKR2oGgmIi6kLPj7CqUMrZO64igtPg+jJD0Pory//7F1m7wODXcdmUtph9aFR1JKWPagLOL/b+CEzLyydSATLhRWoJSeXdJw/N8zefI7KBkd7XjTuHziTGBVyuK671N6FP+mgzg2Bm7MzL9ExDMoja6Pzcbbx3aljyUji6NVT0UtWv2gXwf4Vm1TN5jJXy0zm72513Hvt1Vp4/HfOsnpVYF9gLUyc7XGIXVuQn31CpTd3B6WmX/fMIZNM/PaVuMtJI55lI1/vkK5i/Fqylbt7+40sA607N60iDhWoiTHBwNzM/PwxuMPL+y7G/h5Zp7bMoaWpu1MMXA55c1rC8qMz+0RcX5mTuzAMNVOBmbXmadPU3qQfhHYpXEcXRmn2zrjpElPRS3aoP/shHM/6SIW4KdRNvD4XBc9rDPzvpnqiHgIZXX73pQFiB95oNct54bvaN0NfJ3yvt7S7RFxFPCozHxuRGwObJ8TtiZvITOvG7p4OzoiLgV6lxTT8W6LNRl+HiUh3pDSLeaU1nFk5jFRNj969DhcuE21aZsUZ+Zb4L439n+kNNZ+JLBS41Duzcy7I+LFlCb4h9U3kb7YuesAxtQbKT0VN4uIm6g9FbsNSWNgK8pM3FERsQJlbcSXMvN3rQKIsqHJgZTfx2OAbbJsRNRLw/XV9WeyWmb+uXEYn6d8hr23Hv+E0oGidVJ8Z0Q8iLJZw4cpF/IrNI6h9yLiWMqE3+mU2eEfdxjLC4BDKOU0G0XE1sD7ulzsN5Wmc/nEmygL7Z5E6Tn6fUonirMax3EhpU/eeyk7mP0sIn6cmVu0jEPjadBTkdIqb/fMPL7jkDQmIuLvKHeV1qQ0539/Zl43xWMeDLyEcsH2ycz8w1SONx3UWv83UBa3XQSsDnw8Mw9uGMNYlFvVxX6/piRAb6HslPqfU/17OS4m1K8+mI62II+Ie5m/3fdwktZ8K/QoG6TtBJwz9Lt5xcQFqsuLaTtTTGmd81FKv7y7O4xjb8ob6r/XhHgj4LgO41GHImJ1yizxupQthb9Tj99KKfkxKe6xiJhBuSW6N+WW6EcovxNPo8wKPW6KQ3grZTOZfwbeG3Ff9VPzD9sxsnlm/i4iXgF8A3gXZUOoZkkx8Mfaw3pQbrUdHSwEzcxfRMSs+nXvOpRk5lgsDs/McZqdvysz7xh6r4COS0um0nROik+hLHC7u8sFbpl5VUS8k7JNKpn5M+BDLWPQWDmOsvPP+cDrKHcQAnhxZl7WYVwaDz+ltCk8ODPPGzp/UszfOWrKjNmH7bhYMSJWBF5EKYG7a0IC0MKBlPUoG0fEucAsoNnGMlH+g+cAb6Lc2YqIuBs4LDPf1yoOjaUrI2JPSnvLTSi76523iNdMW9O5fOIyyurYDSkzLKcCj8/MpgvchuttMnO5r7fRwg3fVqqzgjdTFii0rlHUGIqI1SxZGC8RsR/wTuBHlFn8RwNfyMynNY5jJrAp5SL62sy8q+HYBwLPBfatEzuDXUmPAM7IzENbxaLxEhEPpkzuPLue+ibwb8vrZ9p0TooH2wu/HfjzYIFb6xYqD1BvY01xT01sUWfLOsFYbQqgCSJio0EiWI8DeGxm/rRxHE+lTPLcdwc3M49tNPalwLMy89YJ52dRWhl23ppMbUXEypTS0McCVwBHdVyq2sR0Lp+4KyL2APYCXlDPrdhFHJPU29zbQRwaD1tFxKCTQACr1OM+12xqfDYF0P2dDNx34ZqZGRFfoizibiIijgM2Bi6jLPiDchHVJCkGVpyYEANk5i21tET9cwxwF6WJwXMpG7oc0GVALUznpHhcFrj1qt5GC5eZMxb9LPVNZh4z+DoiDhg+VjciYjPKLqhrRMRLhh5anbKQu6XZlAV/Xd26/etSPqbl1+ZDpYBHAT/sOJ4mpnNSvMrwLceaGDffAhF4M6Xe5i+ULWW/CfR+q1RJD2h61qwtfzYFnk9pifeCofO/pyySbenHlD77XW3wM3yHa1jQ/gJB4+G+mvba0KDLWJqZ1jXFwKsHTa1rKcUBmdl0z3pJWhLWmY+XiNg+M8/vaOz/olwkPQTYmjIb95fB4y7YVlci4h7m90oOYBVK3+bluhRwOs8U70ZpY7Qnpcfnq5m/OnLKDb2ZTco3M0kDEzcFmFB3vtx+wIyziHhHZn4Y2LNOqiyg0eLH04C1KXWbw56G28KrQ30tBZy2SXFmXh8RuwNfA34JPDsz/9QwhEPq3y+h3Pb6Qj3eg7IjkCQB47MpgBZwdf173kKfNbV2Bd6dmVcMn4yI/wP+g/bbPEu9Nu3KJyLiChacoX0EZeefvwBk5paN45mXmbMXdU6SpGGD7Z0f4LHlditdaVxNx5ni53cdwASrRsRjMvN6KD0vgVU7jkmStBARcdrCHm9UArfmQh5bpcH4koZMx6T4910HMMFbgHMi4npKfeAGwOu7DUmStAjbAzdQugZdSHn/bm1eRLwuMz8zfDIiXgtc3EE8Uq9Nx/KJn1HKJyZ7A8vMfEzjkIiIlYDN6uE1mfmXhT1fktStug37syjrQLYE/hs4ITObtfaMiLWBUyi9gAdJ8GzgQcCLM/NXrWKRNA2T4nFT9wU/ENggM19XN/DYNDO/3nFokqTFUCc29gAOBuZm5uGNx98R2KIeXpmZZ7UcX1IxrZPiiHgh8PR6eE4XiWhEnEi5wn91Zm5Rk+TzMnPr1rFIkhZfTYafR0mIN6S0SPtcZt7UZVySujEda4oBiIgPAk8Gjq+n9o+Ip2bmexqHsnFmvnzQ5zIz74y+bP0iSdNURBxLmZ09nTI7/OOOQ5LUsWk7UxwRlwNbZ+a99XgGcGkHLdnOA3YGzs3MbSJiY0pd2rYt45AkLb6IuJf5O3YNfxC6oYrUU9N2prhaE/i/+vUaHcUwBzgDWD8ijgd2AP6xo1gkSYshM1foOgZJ42XazRRHxCcpLXTWAz4InEO5sn868K7MPLGDmNYCtqtxXJCZt7aOQZIkSUtvOibF+wO7A+sAZwI/By4DLuqifU1EvBg4KzPvqMdrAs/IzK+1jkWSJElLZ9olxQMRsQElOd6dsvPPFym1vD9tHMdlEztNRMSlmfnElnFIkiRp6U3bpHhYRDwR+BywZWbOaDz25RMX97lnvSRJ0vQybRcaRMTMiHhBXdz2DeBa4CUdhDIvIj4aERvXPx/F7TklSZKmlWk3UxwRg205dwF+CHwJODUz/7jQF05dPKsC/wI8k9LW59vAv3cVjyRJkpbcdEyKz6LUD5+cmbd1HMsM4DuZuWOXcUiSJGnZTLs+xZm5U9cxDGTmPRFxb0SsMeg+IUmSpOln2iXFY+gPwBUR8W3m745EZu7XXUiSJElaEibFy+6r9Y8kSZKmqWlXUzyOImIV4NGZeW3XsUiSJGnJTduWbOMiIl5A2VHvjHq8dUSc1mlQkiRJWiImxcvuIGBb4HaAzLwMeEx34UiSJGlJmRQvu7sm6TxxbyeRSJIkaam40G7ZXRkRewIzImITYD/gvI5jkiRJ0hJwpnjZvRl4PPAX4ATgd8ABXQYkSZKkJWP3CUmSJPWe5RNLaVEdJjLzha1ikSRJ0rIxKV562wM3UEomLgSi23AkSZK0tCyfWEoRMQN4FrAHsCXw38AJmXllp4FJkiRpibnQbill5j2ZeUZm7gVsB1wHnBMRb+o4NEmSJC0hyyeWQUSsBDyPMlu8IfAJ4JQuY5IkSdKSs3xiKUXEscAWwOnAlzLzxx2HJEmSpKVkUryUIuJe4I/1cPh/YgCZmau3j0qSJElLw6RYkiRJvedCO0mSJPWeSbEkSZJ6z6RYkiRJvWdSLEmSpN4zKZYkSVLv/X+gO1HXSGsMZ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6388" name="Picture 4" descr="C:\Users\Pankaj\Desktop\project graphs\insaid project.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42568" y="1143000"/>
            <a:ext cx="8045450" cy="40386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529918" y="5486400"/>
            <a:ext cx="7658100" cy="1200329"/>
          </a:xfrm>
          <a:prstGeom prst="rect">
            <a:avLst/>
          </a:prstGeom>
          <a:ln>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n-US" dirty="0" smtClean="0"/>
              <a:t>Highest availability of Volkswagen cars in used car market. </a:t>
            </a:r>
          </a:p>
          <a:p>
            <a:pPr marL="285750" indent="-285750">
              <a:buFont typeface="Arial" panose="020B0604020202020204" pitchFamily="34" charset="0"/>
              <a:buChar char="•"/>
            </a:pPr>
            <a:r>
              <a:rPr lang="en-US" dirty="0" smtClean="0"/>
              <a:t>Mercedes Benz is second most sought after cars in used car segment.</a:t>
            </a:r>
          </a:p>
          <a:p>
            <a:pPr marL="285750" indent="-285750">
              <a:buFont typeface="Arial" panose="020B0604020202020204" pitchFamily="34" charset="0"/>
              <a:buChar char="•"/>
            </a:pPr>
            <a:r>
              <a:rPr lang="en-US" dirty="0" smtClean="0"/>
              <a:t>Top 20 cars make selected for above graph.</a:t>
            </a:r>
          </a:p>
          <a:p>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609584495"/>
      </p:ext>
    </p:extLst>
  </p:cSld>
  <p:clrMapOvr>
    <a:masterClrMapping/>
  </p:clrMapOvr>
  <mc:AlternateContent xmlns:mc="http://schemas.openxmlformats.org/markup-compatibility/2006" xmlns:p14="http://schemas.microsoft.com/office/powerpoint/2010/main">
    <mc:Choice Requires="p14">
      <p:transition spd="slow" p14:dur="2000" advTm="53731"/>
    </mc:Choice>
    <mc:Fallback xmlns="">
      <p:transition spd="slow" advTm="53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https://insaid.co/wp-content/themes/betheme/dashboard-assets/app-assets/images/logo/insaidTex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228600"/>
            <a:ext cx="952500" cy="5429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nsaid.co/wp-content/themes/betheme/dashboard-assets/app-assets/images/logo/logo.png">
            <a:hlinkClick r:id="rId5"/>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10350" y="228600"/>
            <a:ext cx="476250" cy="47625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p:nvPr/>
        </p:nvCxnSpPr>
        <p:spPr>
          <a:xfrm>
            <a:off x="152400" y="914400"/>
            <a:ext cx="82296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08154" y="152400"/>
            <a:ext cx="8197646" cy="642938"/>
          </a:xfrm>
          <a:prstGeom prst="rect">
            <a:avLst/>
          </a:prstGeom>
          <a:noFill/>
        </p:spPr>
        <p:style>
          <a:lnRef idx="0">
            <a:schemeClr val="accent1"/>
          </a:lnRef>
          <a:fillRef idx="3">
            <a:schemeClr val="accent1"/>
          </a:fillRef>
          <a:effectRef idx="3">
            <a:schemeClr val="accent1"/>
          </a:effectRef>
          <a:fontRef idx="minor">
            <a:schemeClr val="lt1"/>
          </a:fontRef>
        </p:style>
        <p:txBody>
          <a:bodyPr rtlCol="0" anchor="ctr"/>
          <a:lstStyle/>
          <a:p>
            <a:r>
              <a:rPr lang="en-US" sz="3600" dirty="0" smtClean="0">
                <a:solidFill>
                  <a:srgbClr val="002060"/>
                </a:solidFill>
              </a:rPr>
              <a:t>Used Cars –Make Years Overview</a:t>
            </a:r>
            <a:endParaRPr lang="en-US" sz="3600" dirty="0">
              <a:solidFill>
                <a:srgbClr val="002060"/>
              </a:solidFill>
            </a:endParaRPr>
          </a:p>
        </p:txBody>
      </p:sp>
      <p:sp>
        <p:nvSpPr>
          <p:cNvPr id="2" name="AutoShape 2" descr="data:image/png;base64,iVBORw0KGgoAAAANSUhEUgAAAsUAAAGnCAYAAABfHyrUAAAAOXRFWHRTb2Z0d2FyZQBNYXRwbG90bGliIHZlcnNpb24zLjMuMiwgaHR0cHM6Ly9tYXRwbG90bGliLm9yZy8vihELAAAACXBIWXMAAAsTAAALEwEAmpwYAAA00klEQVR4nO3de9ztY5n48c9lbyFCaSchJDES0k5kakI1pYMOmtDBSKnfVEjnmplt18x0oFQ0SklIUiSmkQ4OHZyyHSKnMjpgVDTooIPD9fvjvpe99uOxj+u5v+vZ38/79dqv/Xy/a63nvnievdb1vb/Xfd2RmUiSJEl9tkLXAUiSJEldMymWJElS75kUS5IkqfdMiiVJktR7JsWSJEnqPZNiSZIk9d7MrgMAePjDH54bbrhh12FIkiRpOXfxxRffmpmzJp4fi6R4ww03ZN68eV2HIUmSpOVcRPxisvOWT0iSJKn3TIolSZLUeybFkiRJ6j2TYkmSJPWeSbEkSZJ6z6RYkiRJvWdSLEmSpN4zKZYkSVLvmRRLkiSp90yKJUmS1HsmxZIkSeo9k2JJkiT1nkmxJEmSem9m1wEsjrlzY5m/x5w5OYJIJEmStDxypliSJEm9Z1IsSZKk3jMpliRJUu+ZFEuSJKn3TIolSZLUeybFkiRJ6j2TYkmSJPWeSbEkSZJ6z6RYkiRJvWdSLEmSpN4zKZYkSVLvmRRLkiSp90yKJUmS1HsmxZIkSeo9k2JJkiT1nkmxJEmSem9m1wFMJ3PnxjJ/jzlzcgSRSJIkaZScKZYkSVLvmRRLkiSp90yKJUmS1HsmxZIkSeq9xUqKI+ItEXFlRPw4Ik6IiJUjYqOIuDAirouIEyPiQfW5K9Xj6+rjG07pf4EkSZK0jBaZFEfEusB+wOzM3AKYAewOfAg4NDMfC9wG7FNfsg9wWz1/aH2eJEmSNLYWt3xiJrBKRMwEHgzcDOwEnFQfPwZ4Uf1613pMfXzniFj2XmaSJEnSFFlkUpyZNwGHAL+kJMN3ABcDt2fm3fVpNwLr1q/XBW6or727Pn+tid83IvaNiHkRMe+WW25Z1v8OSZIkaaktTvnEQymzvxsBjwJWBZ6zrANn5pGZOTszZ8+aNWtZv50kSZK01BanfOKZwM8y85bMvAv4KrADsGYtpwBYD7ipfn0TsD5AfXwN4LcjjVqSJEkaocVJin8JbBcRD661wTsDVwFnA7vV5+wFnFq/Pq0eUx8/KzPd21iSJElja3Fqii+kLJi7BLiivuZI4J3AgRFxHaVm+Kj6kqOAter5A4F3TUHckiRJ0sjMXPRTIDPnAHMmnL4e2HaS5/4ZeNmyhyZJkiS14Y52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r2ZXQegJTN3bizz95gzJ0cQiSRJ0vLDmWJJkiT1nkmxJEmSes+kWJIkSb1nUixJkqTeMymWJElS75kUS5IkqfdMiiVJktR7JsWSJEnqPZNiSZIk9Z5JsSRJknrPpFiSJEm9Z1IsSZKk3luspDgi1oyIkyLimoi4OiK2j4iHRcS3I+Kn9e+H1udGRHwiIq6LiMsjYpup/U+QJEmSls3izhR/HDgjMzcDtgKuBt4FnJmZmwBn1mOA5wKb1D/7AkeMNGJJkiRpxBaZFEfEGsDTgaMAMvOvmXk7sCtwTH3aMcCL6te7AsdmcQGwZkSsM+K4JUmSpJFZnJnijYBbgKMj4tKI+GxErAqsnZk31+f8Cli7fr0ucMPQ62+s5yRJkqSxtDhJ8UxgG+CIzHwi8Efml0oAkJkJ5JIMHBH7RsS8iJh3yy23LMlLJUmSpJFanKT4RuDGzLywHp9ESZJ/PSiLqH//pj5+E7D+0OvXq+cWkJlHZubszJw9a9aspY1fkiRJWmaLTIoz81fADRGxaT21M3AVcBqwVz23F3Bq/fo04NW1C8V2wB1DZRaSJEnS2Jm5mM97M3B8RDwIuB7Ym5JQfzki9gF+AfxDfe7pwC7AdcCd9bmSJEnS2FqspDgzLwNmT/LQzpM8N4E3LltYkiRJUjvuaCdJkqTeMymWJElS75kUS5IkqfdMiiVJktR7JsWSJEnqPZNiSZIk9Z5JsSRJknrPpFiSJEm9Z1IsSZKk3jMpliRJUu+ZFEuSJKn3TIolSZLUeybFkiRJ6j2TYkmSJPWeSbEkSZJ6z6RYkiRJvWdSLEmSpN4zKZYkSVLvmRRLkiSp90yKJUmS1HsmxZIkSeo9k2JJkiT1nkmxJEmSes+kWJIkSb1nUixJkqTem9l1AJqe5s6NZf4ec+bkCCKRJElads4US5IkqfdMiiVJktR7JsWSJEnqPZNiSZIk9Z5JsSRJknrPpFiSJEm9Z1IsSZKk3jMpliRJUu+ZFEuSJKn3TIolSZLUeybFkiRJ6j2TYkmSJPWeSbEkSZJ6z6RYkiRJvWdSLEmSpN4zKZYkSVLvmRRLkiSp90yKJUmS1HsmxZIkSeo9k2JJkiT13syuA5CW1ty5sczfY86cHEEkkiRpunOmWJIkSb3nTLG0jJyxliRp+nOmWJIkSb1nUixJkqTeMymWJElS75kUS5IkqfdMiiVJktR7JsWSJEnqPZNiSZIk9Z59iqXlgL2SJUlaNs4US5IkqfdMiiVJktR7JsWSJEnqPZNiSZIk9Z5JsSRJknrPpFiSJEm9t9hJcUTMiIhLI+Lr9XijiLgwIq6LiBMj4kH1/Er1+Lr6+IZTFLskSZI0EksyU7w/cPXQ8YeAQzPzscBtwD71/D7AbfX8ofV5kiRJ0tharKQ4ItYDngd8th4HsBNwUn3KMcCL6te71mPq4zvX50uSJEljaXFnij8GvAO4tx6vBdyemXfX4xuBdevX6wI3ANTH76jPX0BE7BsR8yJi3i233LJ00UuSJEkjsMikOCKeD/wmMy8e5cCZeWRmzs7M2bNmzRrlt5YkSZKWyMzFeM4OwAsjYhdgZWB14OPAmhExs84GrwfcVJ9/E7A+cGNEzATWAH478sglSZKkEVnkTHFmvjsz18vMDYHdgbMy8xXA2cBu9Wl7AafWr0+rx9THz8rMHGnUkiRJ0ggtS5/idwIHRsR1lJrho+r5o4C16vkDgXctW4iSJEnS1Fqc8on7ZOY5wDn16+uBbSd5zp+Bl40gNkmSJKkJd7STJElS75kUS5IkqfeWqHxCkhZm7txl36dnzhzX5UqS2nOmWJIkSb1nUixJkqTeMymWJElS75kUS5IkqfdMiiVJktR7JsWSJEnqPZNiSZIk9Z5JsSRJknrPpFiSJEm95452kpYr7qonSVoazhRLkiSp90yKJUmS1HsmxZIkSeo9a4olaQqMQ23zOMQgSdOFM8WSJEnqPZNiSZIk9Z5JsSRJknrPmmJJ0pRa1tpm65olteBMsSRJknrPpFiSJEm9Z1IsSZKk3jMpliRJUu+ZFEuSJKn3TIolSZLUeybFkiRJ6j37FEuSlnvL2isZ7JcsLe+cKZYkSVLvmRRLkiSp90yKJUmS1HsmxZIkSeo9k2JJkiT1nkmxJEmSes+kWJIkSb1nUixJkqTeMymWJElS75kUS5IkqfdMiiVJktR7JsWSJEnqPZNiSZIk9Z5JsSRJknrPpFiSJEm9Z1IsSZKk3jMpliRJUu+ZFEuSJKn3TIolSZLUeybFkiRJ6j2TYkmSJPWeSbEkSZJ6z6RYkiRJvTez6wAkSeqLuXNjmV4/Z06OKBJJEzlTLEmSpN4zKZYkSVLvmRRLkiSp90yKJUmS1HsutJMkqUeWdbEfuOBPyydniiVJktR7JsWSJEnqPZNiSZIk9Z5JsSRJknpvkUlxRKwfEWdHxFURcWVE7F/PPywivh0RP61/P7Sej4j4RERcFxGXR8Q2U/0fIUmSJC2LxZkpvht4a2ZuDmwHvDEiNgfeBZyZmZsAZ9ZjgOcCm9Q/+wJHjDxqSZIkaYQWmRRn5s2ZeUn9+vfA1cC6wK7AMfVpxwAvql/vChybxQXAmhGxzqgDlyRJkkZlifoUR8SGwBOBC4G1M/Pm+tCvgLXr1+sCNwy97MZ67mYkSZJY9n7J9krWqC32QruIWA04GTggM383/FhmJrBEv50RsW9EzIuIebfccsuSvFSSJEkaqcWaKY6IFSkJ8fGZ+dV6+tcRsU5m3lzLI35Tz98ErD/08vXquQVk5pHAkQCzZ8/2ck+SJDXl7n4atjjdJwI4Crg6Mz869NBpwF71672AU4fOv7p2odgOuGOozEKSJEkaO4szU7wD8Crgioi4rJ57D/BB4MsRsQ/wC+Af6mOnA7sA1wF3AnuPMmBJkiRp1BaZFGfmD4AHur+w8yTPT+CNyxiXJEmS1MwSdZ+QJEnSaNmJYzy4zbMkSZJ6z6RYkiRJvWdSLEmSpN4zKZYkSVLvudBOkiSp59zIxKRYkiRJY6LLThyWT0iSJKn3TIolSZLUeybF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j2TYkmSJPWeSbEkSZJ6z6RYkiRJvWdSLEmSpN6bkqQ4Ip4TEddGxHUR8a6pGEOSJEkalZEnxRExA/gk8Fxgc2CPiNh81ONIkiRJozIVM8XbAtdl5vWZ+VfgS8CuUzCOJEmSNBJTkRSvC9wwdHxjPSdJkiSNpcjM0X7DiN2A52Tma+vxq4CnZOabJjxvX2DfergpcO0yDv1w4NZl/B7LahxigPGIYxxigPGIYxxigPGIYxxigPGIYxxigPGIYxxigPGIYxxigPGIwxjmG4c4xiEGGE0cG2TmrIknZy7jN53MTcD6Q8fr1XMLyMwjgSNHNWhEzMvM2aP6ftM1hnGJYxxiGJc4xiGGcYljHGIYlzjGIYZxiWMcYhiXOMYhhnGJwxjGK45xiGGq45iK8omLgE0iYqOIeBCwO3DaFIwjSZIkjcTIZ4oz8+6IeBPwTWAG8LnMvHLU40iSJEmjMhXlE2Tm6cDpU/G9F2JkpRjLYBxigPGIYxxigPGIYxxigPGIYxxigPGIYxxigPGIYxxigPGIYxxigPGIwxjmG4c4xiEGmMI4Rr7QTpIkSZpu3OZZkiRJvWdSLEmSpN6bkppi9VNEPBTYBFh5cC4zv9ddRJIkSYtnWs8UR8S6EfHUiHj64E8HMbwqIh4y4dzzW8fRtYh4LfA9SteRufXvgxqO//qIWPkBHtu/VRxDY565OOeWZxHxsIX96SCeh0bEtl2+X0iTiYjjFudco1heGBGH1D8v6CIGjY+I2GFxzjWIY9WIWKF+/bj6e7riyMeZrgvtIuJDwMuBq4B76unMzBc2juN24OfAHpl5dT13SWZu02j83wIXAucC5wEXZuadLcaeEMcVwJOBCzJz64jYDPiPzHxJo/H/BFwPvCIzL5vwWMufx8rAg4GzgWcAUR9aHTgjMzdrEMM7MvPDEXEYcL9/4Jm531THUOP4WR0/Jnk4M/MxLeKosbwW2J+ymdBlwHbA+Zm5U6Pxx+JnMhTPSsBLgQ0ZumOYme9rMPYVTPL/YCiGLac6hhrHxzLzgIj4r8niaflZMvE9KiJmAFdk5uatYqjjfgDYFji+ntoDuCgz39MwhpWBfYDHs+Bdx9e0iqHG8bxJYpjyfx/jFsdkn58tP1OHxrwYeBrwUEq+cxHw18x8xSjHmc7lEy8CNs3Mv3Qcx88o/4BPioiDMvMrTJ4ETJWNKB/wTwXeDTypJiPnAudm5pcbxfHnzPxzRBARK2XmNRGxaaOxAa4B3gl8LSIOz8xDhh5r+fN4PXAA8CjgkqHzvwMObxTD1fXveY3Gm1RmbtTl+BPsz/yLth0HF20Nxx+Ln8mQU4E7gIuB1u+hgztpb6x/D2ZER/rhthgG4x6y0GdNoYh4N/AeYJWI+B3z36v+Sjftr54HbJ2Z99b4jgEurTG2chzl/fzvgfdRfi+uXugrRiwiPkWZ3NgR+CywG/DDljF0HUdEbE/JK2ZFxIFDD61O2YOitcjMOyNiH+A/6yTDZVMxyKi/ZxMR8Q3gZZn5h47juCQzt4mIhwMnAD8Cnt1qtmOSeFYF9qYkZhtlZpNf3og4ZWjcnYDbgBUzc5dG4w//HD4LPAR4ZWbe3NFV7Zsz87CWY46riAjKB9tGmfn+iHg08MjMbPYhExEXZeaT65voUzLzLxFxZWY+vlUM4yQifpyZW3Qcw6WZ+cQJ55r/Wx0HEfGBzHz3GMRxOfCMzPy/evww4JyWn2eD34uIuDwzt6y3yL+fmds1jGEw9uDv1YBvZObTWsXQdRwR8XeUu51vAD419NDvgf/KzJ9OdQwT4rkU+CfgUGCfzLwyIq7IzCeMcpzpPFN8J3BZrdO8b6aj9W1I4OY67q0R8ffAh4BmHzYR8SjK1dxTKTNhUGZ//hk4v1Ucmfni+uVBEXE2sAbwjVbjD8VxK/CiiHgDcGFEvKXl+BExKBe5aejr4fi+2iCGSW8HD8XQtMQI+E/gXsrF0vspb6onM//3tYUbI2JN4GvAtyPiNuAXDccHICJmUe5obM6Ct0OblHEMOS8inpCZVzQed1hExA6ZeW49eCodrHOp9ZEHARtQPhODxuU9wHsj4pXMv3BcH1in5YVj9QHg0voeHsDTgXc1juGu+vftEbEF8CvgEY1j+FP9+876GftbYJ3GMXQaR2Z+F/huRHw+M39RE3I6nIg8gHI3/JSaED+GUqY4UtN5pnivyc5n5jGtY+lSRNxLuU1/KPCVzPxrR3Ecl5mvWtS5KRx/slmnzSi1cVtk5kqN4jh6IQ9ni7q4eoUP8BLgkcAX6vEewK8zs/WFwmAW/76fUUT8KDO3ahnHUDx/R7loO6P1v5eI+BZwIvA2ygzMXsAtmfnOxnFcBTyWUv71F+Yngi1nBLcBjqb8LABuB16TmZc84IumJo5rgLdQJhMG61PIzN82jOEI6oVjZv5NlE4+38rMlheOg1jWYf4F6w8z81eNx38t5aJ5S8rvx2rAv2bmpxb6wtHG8C/AYcDOwCcpkwyfzcx/aRXDuMRRL0yOAwaLo28F9srMH7eKoaVpmxQDRMQqwKMz89oOY3gc8HbmzzIA7WZ+at3PoPZnI8qiv/Prn3mtaq67XigSEdtONqtSb729NDO/1CKOcRIR8zJz9qLONYjjQsrv50U1OZ5F+cB/4iJeOoqxF9rlYnCbuJWIuDgznzS4HVrPXdQ6+YmIDSY7n5lNZs/r+8N+mXloRKxRx76jxdiTxHJhZj6li7GHYhibC8eIeCFlhhjgu5n5X61jGCdRFqWu3NXvZ9dxRMR5wHsz8+x6/AzKIvqnNo7jbCZfEDvSXGvalk9EaRVzCPAgYKOI2Bp4Xwe3hr9Cqbf5DEOzDK1k5iAB/ihARGwIvAA4hrLSftI2ZaMyLgtFHiAh3hjYE9gdaJoUR8S/TnY+265eXjUiHpOZ19eYNgJWbTj+wCeAU4C1I+LfKYtF/rnR2BczvwPGoym17gGsCfySciHZ0uDW8M1RVpX/L/NnYJoZJL8R8Qim+D3iAca/JyL2AA7tMBkeXMSfHREHA19lwVK8ljPWd9ULhayxzaLMHDcVER+kzBIPuk/sFxHbZ4PuExHxysz8Qiy4qOs+mfnRBjE8YLekiGhS/jZOcVSrDhJigMw8J8rapdbeNvT1ypTuOXePepBpmxRTasC2Bc4ByMzLao1Ja3dn5hEdjHufWiYwqCvegfKBfwELFsdPicz8APCBMVoo8ihKq749gSdQauR27yCUPw59vTJlxX3TFdSUW8LnRMT1lERwA0p3jKYy8/go7XR2rqdelLV9YYOxNwKIiM9QatFOr8fPpXSwae3f6szoWym3RVen/JyaqrOBH6F0SfkN5Xfjakrrp1bOjYjDKeUk9/17aZiMfmTC8fAdlKTUwLcyuHB8RAcXjsN2obvuE4NE6yGTPNbqlvagL/MjKJ+nZ9XjHSktT1slo+MSB8D1tYxj0K3llZT2p01l5sUTTp0bESOvuZ+25RMRcUFmbjfhdtN9tyQbxnEQ5UPlFBacZWhyWzYibqXMNp1P7VWcmde1GHuSWIZvu52TmV9vOPa+lJrZdYEv1z+n5pi0Bau3vr6Zmc/oYNxBb+RrWpXTTBLHNsDfUj7czu2gbvR+q5QnO9cXEfEjStL3nSwr/XekdGvZp2EMky2SyQ4WHY6FOrmxM+UC9sxWF44TYuis+0RErJ+ZNzzAY89v/HnyLUrd7M31eB3g85n5961iGJc4an37XOa/f38fmJuZt7WKocYxfEdtBeBJwCcyc6StX6fzTPGVEbEnMCMiNgH2o1xBtTZY8Pf2oXMJtJq13rjrWicoLYVYsOn7/hHx1Ba33arDKRcGe2bmvBrTOF3xPZhSztJMRLx6wqmt6q23YxvH8a/AyyiLZwI4OiK+kpn/1jCM/42If2b+osNXUC4mm4gH2LRjINt3zbkrM38bEStExAqZeXZEfKxlAJm5Y8vxHkiUHS+PpnRF+QywDfCuzPxWg7GHP+h/Q2nred9jrWve6bb7xLcj4jmZ+fPhkxGxN2XWvFlSDKw/SESrX1PKr1rrPI6a/O4XEatm5h8X+YKpM1wKdzfz94gYqek8U/xg4L3Asyn/k74JvD8z/9xpYI1FxCcW9nirD9s6wzB8220GcGmrmfuIWIuSeO1B6bjwZeAfM3P9FuNPEs/wrl0zgFmUmvdWG3gMErGBlSmzUJdk5m6tYqhxXAtsNfi3WRfIXjbqK/xFxPAwYA7z72R8jzLb0eqOzuDieQdKO7YT6/HLgKsy8w0t4hiK5zuU8pEPAA+nJGRPbrl4ppaRDP9Mvkv5N9J6IdGPMnOrKC0130BJwI7LBv2SY4x2fRyIjrpPRMQuwMeA52XtgVvXrOwJPDczb2wRRx33cGAT5l+kvBy4LjPf3CqGcYkjSqvEzwKrZeajI2Ir4PWZ+U+tYmhp2ibF46Im5wdSumDsW2etN211qyci/gr8mJIE/i8T3lyzUYu6Lm+71fE+CZyQmT+IiPUobx57UOrUTmk4Yz2IZ3h1/92UVmgjXxSwJKL06f1SZj6n8bhnAy/OzNuH4vhqF7fJI+IhlGSjk16bEXEB8LeD34XoYGOCOu6qlB6oK1BmzdcAjs+2bchOprx3Dd6jXkW5eGqyNfxQHIONET5Oec86JSZp8dgHEfEFysXJ9zPzmg7G3xn4NOWC7bWUu4/Pa32rvsbyEsq2wgDfy8xTWsdQ43gxQxfzreOI0j1oN+C0oVLV5pv/RMT7gYMy8556vDrw8czce5TjTNvyiZh8g4I7KNuofrrhjPHRlGn9wQzLTZSOFK1u9axDmW16OSX5OhE4aZCANNR10/efAAfXWY4vUxLkj9SLlD0axgFMurr/UbV04ZetYxnyR9qV9Qy7g1Lu9O16/Ezgh4O7HC3uZkTEE4BjqZ0eai3+Xtm+1+ZDKYvrBjPUq9VzncjMuyPifErd+e8aD79xZr506HhuTMG2rYvh4lq7uRHw7nrh1EXnh87WZAw5ipIIHhale8+llETs4y0Gz8wza7nEOZRyyJ26uvubpcNDywVt91MXuH1+OBGOiH0zs+kW4Jl5Q8QC823NO21R8tUf1t+PtSklkyPfNXbazhTXq/pZLHhb4XeURHn1bLdpxLzMnB3j0V9yPUqnhQOBd2bmcYt4yajH77Tpe41hA8r/g92BVSi/Hydk5k8axzHp6v5suK3whAvHGcDfAF/OzKY7VEXE/6O8oSXlwu1Pw4+3uJsR49Nrc29K55zhi8eDWt3RGYrjYkry81DKAt2LgL9m5isaxnA+8PbM/EE93gE4JDO3bxVDHXcFYGvg+sy8vZZirZuZlzeMYWIrtD0ofb2b3uGqscyosexIKSf5U2ZutvBXjWTc3zO/lGQlSvvCe+pxZubqUx3DUCwvoexO+4g6fvMYahy/AW4B3jT03tV0K/SIOInS8vVw4CnA/sDszGze1aneSfg6pbXm03MKmgpM56T4fg3vB+ci4spWyUf9sN2ZsqJ+m3p1fUJmbtti/KE4tqG8kT6LMnP9kcy8quH4J1NmGc4Y1BV3LSKeCHwO2DIzZzQeexxW9//d0OHdlMT45Zn5xkbjzwT+A3gNZUvlQa/go4H3ZOZdC3n5qGO534Vqhxevj6R8uABc2NHF42CziDcDq2TmhyPisszcumEMW1Fm7wc72t1Gmb1vkoxGxGaZeU3M71e8gGzYIaXrNRlDcZxJKTk7n9Jl4AeZ+ZuWMYyDiLgOeEF20AFkQhyXArtS7j6flJkHty7tiYiHAx+n3OEL4FvA/i1LrWocTweOoCyWfgLlgn6fzBzpgulpWz4BrBYRjx7cjo6IR1NuRULZOKKVOcAZwPoRcTxlIc0/tho8It4HPI/SY/RLwLs7ql09AtibctvtK8DR2cFOgzURey5lpnhnym24g1rHwXis7v9uvTDYk1Ji8zNKB4hWDqb0HN0oM38P99WBHVIfO6BhLGPRa7OaQZn9mQk8LiIel5nfaxxDRNkN8xXMX8Hd5MJx8L6dmT+idERZHSAzW5dvHAjsy/37FUP7PsVQ+ssPymrWWMjzptLllFZXW1DKnm6PiPMz808Lf9ly59ddJ8QDmfnLOsFxRP1sXaXx+LdS3ie6dgjwssFkX53NP4v5LUdHYjrPFO9C2ZzifyhXLxsB/0RJgl6XmR9rGMtawHY1jgvqL1Grse+lJDt31lODH+jgdk/rmYY1KDPW7wVuoLQ4+sJUzwpGxLPquLsAP6RcIJyaHbWQiQ5X90fZenyP+udWSp352zJz0q19pzCOnwKPywlvMnUW7JrM3KRhLBN7bf4AmNO69j4iPkQp9bqS+XWrmY134qwfsm+l3OH6UJSNjw5oVN993+3fiDh5Ql1xL0XE7pTb9QusycjMExf6wqmL5yGUyZ23AY/MzJW6iKMrtTzzkcDXWHD/gaY1xhHxmcx83dDxG4G3ZsOuJDF5h6s7gHmZeWrDOGYMFtkNnVtr1DPW0zYpBogFNya4tnVBfp2VvCczMyLWp9wS/Z/MvLRhDAtNdLIu+GoUy1qUGbhXUTphHE9JQp6QU7xpRUScBXwRODk7WKk8STyrAn+mfMA1Xd1fL5S+T7m1dF09d33LN9I65k8y83FL+tgUxbJPZh414dwHO6ivvpZSztPJJiqTqTW1q7WaqZ2w/qLpreAHiGdlyoTK8OYEn2r1eVL//+9Wx+16TcabKLXmTwJ+XmP6fmaetbDXLW8i4uhJTmdmvqZ5MB2LiCMpedZX6qmXUibi1qLU4R/QKI7HUe5Ir52ZW0TElsALc8T97qdz+QSU/n2bUlb3N92YICJeR7my/0OUViFvBy4BnhgRn8vMD7WIY7Kkt9YA/XbiDN1UiohTKD+L4yi1WIOG4ydGxLypHj/HbBesCTPUTRdRAS+hlI+cHRFnUGbNJ+uDOtWuiohXT/w3GRGvBFq3e3ppRPw5M4+vMRxO49uQ1fXAigzNPnUhIr5IWUR1D2WR3eoR8fHMPLjB8PkAX3flWMrGHYOV7HtS3sde1mLwzLw3It6RmV8GTmsx5kKsTFlUdXFHZXhjIUfc5mtpReme9AFKb/OV6+nMzI0bhrElsEPOb4V2BOVi6W+BKxrG8RlKnvVpgMy8vL6PjTQpnrYzxRExB3gG5ZfldEod6Q+y0cYEEXEl5ZfiIZR63g0y89YofYsvarjQbzvgg5RatPdT3swfTuk/+urMPKNRHDtmXR2r8Vi9XGerd6WUUexE+fA/JRvs1FXHX5fS0uhPlMWfALMpyeiLM/OmFnHUWFahJByfA54D3J6Z+7cafyiOk4GtgDNZ8LZs0x3tBovqIuIV1B3cKIlQi+1876G0BwzK78Kg9KurFf5XZebmizo3xTF8kPmlTvddUGf7He2IiL8FNsnMoyNiFuUuws9ax9GlKJ2cDqOsEYKSBO6fDTcQqXH8gLJu6VDgBZR1Oytk5r82jOFaYNusm+rUEskfZuamLe/0xPxGCsN3mka+OHg6zxTvRvlwuTQz946ItZm/hWsLf6236W+LiOsGdcSZeWeUDTVaORx4D+X2/FmUnX8uiIjNKO3ImiTFwA8iYj8W3J3qU1NdSzzGPkzHq5frbPUXgS/WmtqXAe+krB5uMf5NwFMiYidgcJF4emae2WJ8gFhwG93XAqdS6onnRjfb6J5G97OBACtG2TjkRcDhmXlXNNoWPRt3glkMl0TEdpl5AUBEPIXS776ll9e/hzvDJI37itfJptmUu35HU+5qfIH5yWFfHE157xzcLXhlPfesxnGskqV3c9S7wgdFaafYLCmmfJZdFhHnML/e/T/qpMt3GsZxa5TuXgkQEbsBNy/8JUtuOs8U/zAzt62/IDtSbn9dnQ36Kdbxr6HMwK1AedPYk/kzgl/IzL9pFMd9V0oRcfXwuI2v4j5LeQMd3p3qnsx8bYvxx01EnJuZffsgGTux4Da6w38D0LrOelzUC9h3Aj+idK95NOV962kLfeFyJOZvxb4iJQn8ZT3egLIQtNlM8biIsnnKEynbwQ9m4y5vcQdhnEw2AzkVs5KLEcd5lDvSJ1EmvW4CPpiZmzaOYx3K7oJQ7oSPtA3aYsbwGOBIykZpt1Hqml8x6nVT03mmeF6U7WI/Q7k1+wdKb8VWbqbUXgH8aujrwXErwz2BJ7bNmfIrnoiYWWvPnpwL9nw9K0qv3r6aFxEn0vHqZfFy4IZBjXtE7EVZKPJzOmjVN5SkL6B1cp6ZnwCGV5X/Ikov7T55ftcBDETpU3wCcGJmdtUqEMod0BzcNaizgX3027r2YbA52B5A07681f7Ag4H9KOWROwF7tQwgSn9gKIkowGMj4rHZuI1k/XfxzPo7uUJm/j4iDgA+Nspxpu1M8bCI2JCyi12zHYgeII51hhaYtRpzYfV5K2fmilM8/mATgEsoPQT/p55/DKXZeLOdd8aJq5fHQ/29fGZm/l99c/8S8GbKDmZ/02oNwlA8aw0drky5PfuwVjWCEfHKzPxCRBw42eOZ+dHJzi/PovS4v59suCV7lC5CL69/7qXUFn+5ZQw1jrdRFrA/i7LA6zXAFzNz5NvpjrP68zgM2J5yEXsesF/rn8c4iLIz6sDKlBnji8dhcXtE/DIzJ/33u9Tfc7omxRFxHPA9SruY1ivZJxWNt18cB4MSjVo3+nnmb4iwIbC3i+/UpRjatS4iPgnckpkH1ePmt0MnExEXZ+aTGo31+sz8dK0dvZ/MnNsijnEyVEYRlA/9jSgtPpttyT4hnk2Af6HcGm5efx2l5/uzKf8/vpmZ324dQ99FxELXHWTjvubDorSf/ViOQX/xiLghM9cf5feczuUTn6P0UzysFl9fCnwvMz/eYUxdtL3q2qyhWadPM39XrHsotWm9TIqjUU9FLdKMoRKfnSk7mA00f/+LBbcUXoGyqKlZHJk5aGfUu+T3gWTmE4aP68/on1rHMWG2+B7gHa1jAKhJcC8T4Yg4jIWUHTbsErM9ZfOrE4ALGa/c4kagyZqpxTDyWd1pmxRn2Tb3e5Rm5ztSem4+nrJHd1c+0+HYXZlB2V574j/amZR2dX3VpKeiFukE4LsRcSul5v77ABHxWMquTK0Nbyl8N2WxyD+0GjwiFlamkZn5/laxjKvMvKR2oGgmIi6kLPj7CqUMrZO64igtPg+jJD0Pory//7F1m7wODXcdmUtph9aFR1JKWPagLOL/b+CEzLyydSATLhRWoJSeXdJw/N8zefI7KBkd7XjTuHziTGBVyuK671N6FP+mgzg2Bm7MzL9ExDMoja6Pzcbbx3aljyUji6NVT0UtWv2gXwf4Vm1TN5jJXy0zm72513Hvt1Vp4/HfOsnpVYF9gLUyc7XGIXVuQn31CpTd3B6WmX/fMIZNM/PaVuMtJI55lI1/vkK5i/Fqylbt7+40sA607N60iDhWoiTHBwNzM/PwxuMPL+y7G/h5Zp7bMoaWpu1MMXA55c1rC8qMz+0RcX5mTuzAMNVOBmbXmadPU3qQfhHYpXEcXRmn2zrjpElPRS3aoP/shHM/6SIW4KdRNvD4XBc9rDPzvpnqiHgIZXX73pQFiB95oNct54bvaN0NfJ3yvt7S7RFxFPCozHxuRGwObJ8TtiZvITOvG7p4OzoiLgV6lxTT8W6LNRl+HiUh3pDSLeaU1nFk5jFRNj969DhcuE21aZsUZ+Zb4L439n+kNNZ+JLBS41Duzcy7I+LFlCb4h9U3kb7YuesAxtQbKT0VN4uIm6g9FbsNSWNgK8pM3FERsQJlbcSXMvN3rQKIsqHJgZTfx2OAbbJsRNRLw/XV9WeyWmb+uXEYn6d8hr23Hv+E0oGidVJ8Z0Q8iLJZw4cpF/IrNI6h9yLiWMqE3+mU2eEfdxjLC4BDKOU0G0XE1sD7ulzsN5Wmc/nEmygL7Z5E6Tn6fUonirMax3EhpU/eeyk7mP0sIn6cmVu0jEPjadBTkdIqb/fMPL7jkDQmIuLvKHeV1qQ0539/Zl43xWMeDLyEcsH2ycz8w1SONx3UWv83UBa3XQSsDnw8Mw9uGMNYlFvVxX6/piRAb6HslPqfU/17OS4m1K8+mI62II+Ie5m/3fdwktZ8K/QoG6TtBJwz9Lt5xcQFqsuLaTtTTGmd81FKv7y7O4xjb8ob6r/XhHgj4LgO41GHImJ1yizxupQthb9Tj99KKfkxKe6xiJhBuSW6N+WW6EcovxNPo8wKPW6KQ3grZTOZfwbeG3Ff9VPzD9sxsnlm/i4iXgF8A3gXZUOoZkkx8Mfaw3pQbrUdHSwEzcxfRMSs+nXvOpRk5lgsDs/McZqdvysz7xh6r4COS0um0nROik+hLHC7u8sFbpl5VUS8k7JNKpn5M+BDLWPQWDmOsvPP+cDrKHcQAnhxZl7WYVwaDz+ltCk8ODPPGzp/UszfOWrKjNmH7bhYMSJWBF5EKYG7a0IC0MKBlPUoG0fEucAsoNnGMlH+g+cAb6Lc2YqIuBs4LDPf1yoOjaUrI2JPSnvLTSi76523iNdMW9O5fOIyyurYDSkzLKcCj8/MpgvchuttMnO5r7fRwg3fVqqzgjdTFii0rlHUGIqI1SxZGC8RsR/wTuBHlFn8RwNfyMynNY5jJrAp5SL62sy8q+HYBwLPBfatEzuDXUmPAM7IzENbxaLxEhEPpkzuPLue+ibwb8vrZ9p0TooH2wu/HfjzYIFb6xYqD1BvY01xT01sUWfLOsFYbQqgCSJio0EiWI8DeGxm/rRxHE+lTPLcdwc3M49tNPalwLMy89YJ52dRWhl23ppMbUXEypTS0McCVwBHdVyq2sR0Lp+4KyL2APYCXlDPrdhFHJPU29zbQRwaD1tFxKCTQACr1OM+12xqfDYF0P2dDNx34ZqZGRFfoizibiIijgM2Bi6jLPiDchHVJCkGVpyYEANk5i21tET9cwxwF6WJwXMpG7oc0GVALUznpHhcFrj1qt5GC5eZMxb9LPVNZh4z+DoiDhg+VjciYjPKLqhrRMRLhh5anbKQu6XZlAV/Xd26/etSPqbl1+ZDpYBHAT/sOJ4mpnNSvMrwLceaGDffAhF4M6Xe5i+ULWW/CfR+q1RJD2h61qwtfzYFnk9pifeCofO/pyySbenHlD77XW3wM3yHa1jQ/gJB4+G+mvba0KDLWJqZ1jXFwKsHTa1rKcUBmdl0z3pJWhLWmY+XiNg+M8/vaOz/olwkPQTYmjIb95fB4y7YVlci4h7m90oOYBVK3+bluhRwOs8U70ZpY7Qnpcfnq5m/OnLKDb2ZTco3M0kDEzcFmFB3vtx+wIyziHhHZn4Y2LNOqiyg0eLH04C1KXWbw56G28KrQ30tBZy2SXFmXh8RuwNfA34JPDsz/9QwhEPq3y+h3Pb6Qj3eg7IjkCQB47MpgBZwdf173kKfNbV2Bd6dmVcMn4yI/wP+g/bbPEu9Nu3KJyLiChacoX0EZeefvwBk5paN45mXmbMXdU6SpGGD7Z0f4LHlditdaVxNx5ni53cdwASrRsRjMvN6KD0vgVU7jkmStBARcdrCHm9UArfmQh5bpcH4koZMx6T4910HMMFbgHMi4npKfeAGwOu7DUmStAjbAzdQugZdSHn/bm1eRLwuMz8zfDIiXgtc3EE8Uq9Nx/KJn1HKJyZ7A8vMfEzjkIiIlYDN6uE1mfmXhT1fktStug37syjrQLYE/hs4ITObtfaMiLWBUyi9gAdJ8GzgQcCLM/NXrWKRNA2T4nFT9wU/ENggM19XN/DYNDO/3nFokqTFUCc29gAOBuZm5uGNx98R2KIeXpmZZ7UcX1IxrZPiiHgh8PR6eE4XiWhEnEi5wn91Zm5Rk+TzMnPr1rFIkhZfTYafR0mIN6S0SPtcZt7UZVySujEda4oBiIgPAk8Gjq+n9o+Ip2bmexqHsnFmvnzQ5zIz74y+bP0iSdNURBxLmZ09nTI7/OOOQ5LUsWk7UxwRlwNbZ+a99XgGcGkHLdnOA3YGzs3MbSJiY0pd2rYt45AkLb6IuJf5O3YNfxC6oYrUU9N2prhaE/i/+vUaHcUwBzgDWD8ijgd2AP6xo1gkSYshM1foOgZJ42XazRRHxCcpLXTWAz4InEO5sn868K7MPLGDmNYCtqtxXJCZt7aOQZIkSUtvOibF+wO7A+sAZwI/By4DLuqifU1EvBg4KzPvqMdrAs/IzK+1jkWSJElLZ9olxQMRsQElOd6dsvPPFym1vD9tHMdlEztNRMSlmfnElnFIkiRp6U3bpHhYRDwR+BywZWbOaDz25RMX97lnvSRJ0vQybRcaRMTMiHhBXdz2DeBa4CUdhDIvIj4aERvXPx/F7TklSZKmlWk3UxwRg205dwF+CHwJODUz/7jQF05dPKsC/wI8k9LW59vAv3cVjyRJkpbcdEyKz6LUD5+cmbd1HMsM4DuZuWOXcUiSJGnZTLs+xZm5U9cxDGTmPRFxb0SsMeg+IUmSpOln2iXFY+gPwBUR8W3m745EZu7XXUiSJElaEibFy+6r9Y8kSZKmqWlXUzyOImIV4NGZeW3XsUiSJGnJTduWbOMiIl5A2VHvjHq8dUSc1mlQkiRJWiImxcvuIGBb4HaAzLwMeEx34UiSJGlJmRQvu7sm6TxxbyeRSJIkaam40G7ZXRkRewIzImITYD/gvI5jkiRJ0hJwpnjZvRl4PPAX4ATgd8ABXQYkSZKkJWP3CUmSJPWe5RNLaVEdJjLzha1ikSRJ0rIxKV562wM3UEomLgSi23AkSZK0tCyfWEoRMQN4FrAHsCXw38AJmXllp4FJkiRpibnQbill5j2ZeUZm7gVsB1wHnBMRb+o4NEmSJC0hyyeWQUSsBDyPMlu8IfAJ4JQuY5IkSdKSs3xiKUXEscAWwOnAlzLzxx2HJEmSpKVkUryUIuJe4I/1cPh/YgCZmau3j0qSJElLw6RYkiRJvedCO0mSJPWeSbEkSZJ6z6RYkiRJvWdSLEmSpN4zKZYkSVLv/X+gO1HXSGsMZ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p:nvPr/>
        </p:nvSpPr>
        <p:spPr>
          <a:xfrm>
            <a:off x="529918" y="5334000"/>
            <a:ext cx="7658100" cy="1200329"/>
          </a:xfrm>
          <a:prstGeom prst="rect">
            <a:avLst/>
          </a:prstGeom>
          <a:ln>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n-US" dirty="0" smtClean="0"/>
              <a:t>Highest availability of 2008 make cars available in used car market.</a:t>
            </a:r>
          </a:p>
          <a:p>
            <a:pPr marL="285750" indent="-285750">
              <a:buFont typeface="Arial" panose="020B0604020202020204" pitchFamily="34" charset="0"/>
              <a:buChar char="•"/>
            </a:pPr>
            <a:r>
              <a:rPr lang="en-US" dirty="0" smtClean="0"/>
              <a:t>Top 20 make years car data selected for this graph.  </a:t>
            </a:r>
          </a:p>
          <a:p>
            <a:pPr marL="285750" indent="-285750">
              <a:buFont typeface="Arial" panose="020B0604020202020204" pitchFamily="34" charset="0"/>
              <a:buChar char="•"/>
            </a:pPr>
            <a:r>
              <a:rPr lang="en-US" dirty="0" smtClean="0"/>
              <a:t>Year 2008 make used cars is roughly 12% of overall used cars available.</a:t>
            </a:r>
          </a:p>
          <a:p>
            <a:endParaRPr lang="en-US" dirty="0"/>
          </a:p>
        </p:txBody>
      </p:sp>
      <p:pic>
        <p:nvPicPr>
          <p:cNvPr id="18434"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7975" y="1371600"/>
            <a:ext cx="7807325" cy="3552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592862131"/>
      </p:ext>
    </p:extLst>
  </p:cSld>
  <p:clrMapOvr>
    <a:masterClrMapping/>
  </p:clrMapOvr>
  <mc:AlternateContent xmlns:mc="http://schemas.openxmlformats.org/markup-compatibility/2006" xmlns:p14="http://schemas.microsoft.com/office/powerpoint/2010/main">
    <mc:Choice Requires="p14">
      <p:transition spd="slow" p14:dur="2000" advTm="63821"/>
    </mc:Choice>
    <mc:Fallback xmlns="">
      <p:transition spd="slow" advTm="638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https://insaid.co/wp-content/themes/betheme/dashboard-assets/app-assets/images/logo/insaidTex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228600"/>
            <a:ext cx="952500" cy="5429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nsaid.co/wp-content/themes/betheme/dashboard-assets/app-assets/images/logo/logo.png">
            <a:hlinkClick r:id="rId5"/>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10350" y="228600"/>
            <a:ext cx="476250" cy="47625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p:nvPr/>
        </p:nvCxnSpPr>
        <p:spPr>
          <a:xfrm>
            <a:off x="152400" y="914400"/>
            <a:ext cx="82296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08154" y="152400"/>
            <a:ext cx="8197646" cy="642938"/>
          </a:xfrm>
          <a:prstGeom prst="rect">
            <a:avLst/>
          </a:prstGeom>
          <a:noFill/>
        </p:spPr>
        <p:style>
          <a:lnRef idx="0">
            <a:schemeClr val="accent1"/>
          </a:lnRef>
          <a:fillRef idx="3">
            <a:schemeClr val="accent1"/>
          </a:fillRef>
          <a:effectRef idx="3">
            <a:schemeClr val="accent1"/>
          </a:effectRef>
          <a:fontRef idx="minor">
            <a:schemeClr val="lt1"/>
          </a:fontRef>
        </p:style>
        <p:txBody>
          <a:bodyPr rtlCol="0" anchor="ctr"/>
          <a:lstStyle/>
          <a:p>
            <a:r>
              <a:rPr lang="en-US" sz="3600" dirty="0" smtClean="0">
                <a:solidFill>
                  <a:srgbClr val="002060"/>
                </a:solidFill>
              </a:rPr>
              <a:t>Used Cars – Fuel Type Overview</a:t>
            </a:r>
            <a:endParaRPr lang="en-US" sz="3600" dirty="0">
              <a:solidFill>
                <a:srgbClr val="002060"/>
              </a:solidFill>
            </a:endParaRPr>
          </a:p>
        </p:txBody>
      </p:sp>
      <p:sp>
        <p:nvSpPr>
          <p:cNvPr id="2" name="AutoShape 2" descr="data:image/png;base64,iVBORw0KGgoAAAANSUhEUgAAAsUAAAGnCAYAAABfHyrUAAAAOXRFWHRTb2Z0d2FyZQBNYXRwbG90bGliIHZlcnNpb24zLjMuMiwgaHR0cHM6Ly9tYXRwbG90bGliLm9yZy8vihELAAAACXBIWXMAAAsTAAALEwEAmpwYAAA00klEQVR4nO3de9ztY5n48c9lbyFCaSchJDES0k5kakI1pYMOmtDBSKnfVEjnmplt18x0oFQ0SklIUiSmkQ4OHZyyHSKnMjpgVDTooIPD9fvjvpe99uOxj+u5v+vZ38/79dqv/Xy/a63nvnievdb1vb/Xfd2RmUiSJEl9tkLXAUiSJEldMymWJElS75kUS5IkqfdMiiVJktR7JsWSJEnqPZNiSZIk9d7MrgMAePjDH54bbrhh12FIkiRpOXfxxRffmpmzJp4fi6R4ww03ZN68eV2HIUmSpOVcRPxisvOWT0iSJKn3TIolSZLUeybFkiRJ6j2TYkmSJPWeSbEkSZJ6z6RYkiRJvWdSLEmSpN4zKZYkSVLvmRRLkiSp90yKJUmS1HsmxZIkSeo9k2JJkiT1nkmxJEmSem9m1wEsjrlzY5m/x5w5OYJIJEmStDxypliSJEm9Z1IsSZKk3jMpliRJUu+ZFEuSJKn3TIolSZLUeybFkiRJ6j2TYkmSJPWeSbEkSZJ6z6RYkiRJvWdSLEmSpN4zKZYkSVLvmRRLkiSp90yKJUmS1HsmxZIkSeo9k2JJkiT1nkmxJEmSem9m1wFMJ3PnxjJ/jzlzcgSRSJIkaZScKZYkSVLvmRRLkiSp90yKJUmS1HsmxZIkSeq9xUqKI+ItEXFlRPw4Ik6IiJUjYqOIuDAirouIEyPiQfW5K9Xj6+rjG07pf4EkSZK0jBaZFEfEusB+wOzM3AKYAewOfAg4NDMfC9wG7FNfsg9wWz1/aH2eJEmSNLYWt3xiJrBKRMwEHgzcDOwEnFQfPwZ4Uf1613pMfXzniFj2XmaSJEnSFFlkUpyZNwGHAL+kJMN3ABcDt2fm3fVpNwLr1q/XBW6or727Pn+tid83IvaNiHkRMe+WW25Z1v8OSZIkaaktTvnEQymzvxsBjwJWBZ6zrANn5pGZOTszZ8+aNWtZv50kSZK01BanfOKZwM8y85bMvAv4KrADsGYtpwBYD7ipfn0TsD5AfXwN4LcjjVqSJEkaocVJin8JbBcRD661wTsDVwFnA7vV5+wFnFq/Pq0eUx8/KzPd21iSJElja3Fqii+kLJi7BLiivuZI4J3AgRFxHaVm+Kj6kqOAter5A4F3TUHckiRJ0sjMXPRTIDPnAHMmnL4e2HaS5/4ZeNmyhyZJkiS14Y52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r2ZXQegJTN3bizz95gzJ0cQiSRJ0vLDmWJJkiT1nkmxJEmSes+kWJIkSb1nUixJkqTeMymWJElS75kUS5IkqfdMiiVJktR7JsWSJEnqPZNiSZIk9Z5JsSRJknrPpFiSJEm9Z1IsSZKk3luspDgi1oyIkyLimoi4OiK2j4iHRcS3I+Kn9e+H1udGRHwiIq6LiMsjYpup/U+QJEmSls3izhR/HDgjMzcDtgKuBt4FnJmZmwBn1mOA5wKb1D/7AkeMNGJJkiRpxBaZFEfEGsDTgaMAMvOvmXk7sCtwTH3aMcCL6te7AsdmcQGwZkSsM+K4JUmSpJFZnJnijYBbgKMj4tKI+GxErAqsnZk31+f8Cli7fr0ucMPQ62+s5yRJkqSxtDhJ8UxgG+CIzHwi8Efml0oAkJkJ5JIMHBH7RsS8iJh3yy23LMlLJUmSpJFanKT4RuDGzLywHp9ESZJ/PSiLqH//pj5+E7D+0OvXq+cWkJlHZubszJw9a9aspY1fkiRJWmaLTIoz81fADRGxaT21M3AVcBqwVz23F3Bq/fo04NW1C8V2wB1DZRaSJEnS2Jm5mM97M3B8RDwIuB7Ym5JQfzki9gF+AfxDfe7pwC7AdcCd9bmSJEnS2FqspDgzLwNmT/LQzpM8N4E3LltYkiRJUjvuaCdJkqTeMymWJElS75kUS5IkqfdMiiVJktR7JsWSJEnqPZNiSZIk9Z5JsSRJknrPpFiSJEm9Z1IsSZKk3jMpliRJUu+ZFEuSJKn3TIolSZLUeybFkiRJ6j2TYkmSJPWeSbEkSZJ6z6RYkiRJvWdSLEmSpN4zKZYkSVLvmRRLkiSp90yKJUmS1HsmxZIkSeo9k2JJkiT1nkmxJEmSes+kWJIkSb1nUixJkqTem9l1AJqe5s6NZf4ec+bkCCKRJElads4US5IkqfdMiiVJktR7JsWSJEnqPZNiSZIk9Z5JsSRJknrPpFiSJEm9Z1IsSZKk3jMpliRJUu+ZFEuSJKn3TIolSZLUeybFkiRJ6j2TYkmSJPWeSbEkSZJ6z6RYkiRJvWdSLEmSpN4zKZYkSVLvmRRLkiSp90yKJUmS1HsmxZIkSeo9k2JJkiT13syuA5CW1ty5sczfY86cHEEkkiRpunOmWJIkSb3nTLG0jJyxliRp+nOmWJIkSb1nUixJkqTeMymWJElS75kUS5IkqfdMiiVJktR7JsWSJEnqPZNiSZIk9Z59iqXlgL2SJUlaNs4US5IkqfdMiiVJktR7JsWSJEnqPZNiSZIk9Z5JsSRJknrPpFiSJEm9t9hJcUTMiIhLI+Lr9XijiLgwIq6LiBMj4kH1/Er1+Lr6+IZTFLskSZI0EksyU7w/cPXQ8YeAQzPzscBtwD71/D7AbfX8ofV5kiRJ0tharKQ4ItYDngd8th4HsBNwUn3KMcCL6te71mPq4zvX50uSJEljaXFnij8GvAO4tx6vBdyemXfX4xuBdevX6wI3ANTH76jPX0BE7BsR8yJi3i233LJ00UuSJEkjsMikOCKeD/wmMy8e5cCZeWRmzs7M2bNmzRrlt5YkSZKWyMzFeM4OwAsjYhdgZWB14OPAmhExs84GrwfcVJ9/E7A+cGNEzATWAH478sglSZKkEVnkTHFmvjsz18vMDYHdgbMy8xXA2cBu9Wl7AafWr0+rx9THz8rMHGnUkiRJ0ggtS5/idwIHRsR1lJrho+r5o4C16vkDgXctW4iSJEnS1Fqc8on7ZOY5wDn16+uBbSd5zp+Bl40gNkmSJKkJd7STJElS75kUS5IkqfeWqHxCkhZm7txl36dnzhzX5UqS2nOmWJIkSb1nUixJkqTeMymWJElS75kUS5IkqfdMiiVJktR7JsWSJEnqPZNiSZIk9Z5JsSRJknrPpFiSJEm95452kpYr7qonSVoazhRLkiSp90yKJUmS1HsmxZIkSeo9a4olaQqMQ23zOMQgSdOFM8WSJEnqPZNiSZIk9Z5JsSRJknrPmmJJ0pRa1tpm65olteBMsSRJknrPpFiSJEm9Z1IsSZKk3jMpliRJUu+ZFEuSJKn3TIolSZLUeybFkiRJ6j37FEuSlnvL2isZ7JcsLe+cKZYkSVLvmRRLkiSp90yKJUmS1HsmxZIkSeo9k2JJkiT1nkmxJEmSes+kWJIkSb1nUixJkqTeMymWJElS75kUS5IkqfdMiiVJktR7JsWSJEnqPZNiSZIk9Z5JsSRJknrPpFiSJEm9Z1IsSZKk3jMpliRJUu+ZFEuSJKn3TIolSZLUeybFkiRJ6j2TYkmSJPWeSbEkSZJ6z6RYkiRJvTez6wAkSeqLuXNjmV4/Z06OKBJJEzlTLEmSpN4zKZYkSVLvmRRLkiSp90yKJUmS1HsutJMkqUeWdbEfuOBPyydniiVJktR7JsWSJEnqPZNiSZIk9Z5JsSRJknpvkUlxRKwfEWdHxFURcWVE7F/PPywivh0RP61/P7Sej4j4RERcFxGXR8Q2U/0fIUmSJC2LxZkpvht4a2ZuDmwHvDEiNgfeBZyZmZsAZ9ZjgOcCm9Q/+wJHjDxqSZIkaYQWmRRn5s2ZeUn9+vfA1cC6wK7AMfVpxwAvql/vChybxQXAmhGxzqgDlyRJkkZlifoUR8SGwBOBC4G1M/Pm+tCvgLXr1+sCNwy97MZ67mYkSZJY9n7J9krWqC32QruIWA04GTggM383/FhmJrBEv50RsW9EzIuIebfccsuSvFSSJEkaqcWaKY6IFSkJ8fGZ+dV6+tcRsU5m3lzLI35Tz98ErD/08vXquQVk5pHAkQCzZ8/2ck+SJDXl7n4atjjdJwI4Crg6Mz869NBpwF71672AU4fOv7p2odgOuGOozEKSJEkaO4szU7wD8Crgioi4rJ57D/BB4MsRsQ/wC+Af6mOnA7sA1wF3AnuPMmBJkiRp1BaZFGfmD4AHur+w8yTPT+CNyxiXJEmS1MwSdZ+QJEnSaNmJYzy4zbMkSZJ6z6RYkiRJvWdSLEmSpN4zKZYkSVLvudBOkiSp59zIxKRYkiRJY6LLThyWT0iSJKn3TIolSZLUeybF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j2TYkmSJPWeSbEkSZJ6z6RYkiRJvWdSLEmSpN6bkqQ4Ip4TEddGxHUR8a6pGEOSJEkalZEnxRExA/gk8Fxgc2CPiNh81ONIkiRJozIVM8XbAtdl5vWZ+VfgS8CuUzCOJEmSNBJTkRSvC9wwdHxjPSdJkiSNpcjM0X7DiN2A52Tma+vxq4CnZOabJjxvX2DfergpcO0yDv1w4NZl/B7LahxigPGIYxxigPGIYxxigPGIYxxigPGIYxxigPGIYxxigPGIYxxigPGIwxjmG4c4xiEGGE0cG2TmrIknZy7jN53MTcD6Q8fr1XMLyMwjgSNHNWhEzMvM2aP6ftM1hnGJYxxiGJc4xiGGcYljHGIYlzjGIYZxiWMcYhiXOMYhhnGJwxjGK45xiGGq45iK8omLgE0iYqOIeBCwO3DaFIwjSZIkjcTIZ4oz8+6IeBPwTWAG8LnMvHLU40iSJEmjMhXlE2Tm6cDpU/G9F2JkpRjLYBxigPGIYxxigPGIYxxigPGIYxxigPGIYxxigPGIYxxigPGIYxxigPGIwxjmG4c4xiEGmMI4Rr7QTpIkSZpu3OZZkiRJvWdSLEmSpN6bkppi9VNEPBTYBFh5cC4zv9ddRJIkSYtnWs8UR8S6EfHUiHj64E8HMbwqIh4y4dzzW8fRtYh4LfA9SteRufXvgxqO//qIWPkBHtu/VRxDY565OOeWZxHxsIX96SCeh0bEtl2+X0iTiYjjFudco1heGBGH1D8v6CIGjY+I2GFxzjWIY9WIWKF+/bj6e7riyMeZrgvtIuJDwMuBq4B76unMzBc2juN24OfAHpl5dT13SWZu02j83wIXAucC5wEXZuadLcaeEMcVwJOBCzJz64jYDPiPzHxJo/H/BFwPvCIzL5vwWMufx8rAg4GzgWcAUR9aHTgjMzdrEMM7MvPDEXEYcL9/4Jm531THUOP4WR0/Jnk4M/MxLeKosbwW2J+ymdBlwHbA+Zm5U6Pxx+JnMhTPSsBLgQ0ZumOYme9rMPYVTPL/YCiGLac6hhrHxzLzgIj4r8niaflZMvE9KiJmAFdk5uatYqjjfgDYFji+ntoDuCgz39MwhpWBfYDHs+Bdx9e0iqHG8bxJYpjyfx/jFsdkn58tP1OHxrwYeBrwUEq+cxHw18x8xSjHmc7lEy8CNs3Mv3Qcx88o/4BPioiDMvMrTJ4ETJWNKB/wTwXeDTypJiPnAudm5pcbxfHnzPxzRBARK2XmNRGxaaOxAa4B3gl8LSIOz8xDhh5r+fN4PXAA8CjgkqHzvwMObxTD1fXveY3Gm1RmbtTl+BPsz/yLth0HF20Nxx+Ln8mQU4E7gIuB1u+hgztpb6x/D2ZER/rhthgG4x6y0GdNoYh4N/AeYJWI+B3z36v+Sjftr54HbJ2Z99b4jgEurTG2chzl/fzvgfdRfi+uXugrRiwiPkWZ3NgR+CywG/DDljF0HUdEbE/JK2ZFxIFDD61O2YOitcjMOyNiH+A/6yTDZVMxyKi/ZxMR8Q3gZZn5h47juCQzt4mIhwMnAD8Cnt1qtmOSeFYF9qYkZhtlZpNf3og4ZWjcnYDbgBUzc5dG4w//HD4LPAR4ZWbe3NFV7Zsz87CWY46riAjKB9tGmfn+iHg08MjMbPYhExEXZeaT65voUzLzLxFxZWY+vlUM4yQifpyZW3Qcw6WZ+cQJ55r/Wx0HEfGBzHz3GMRxOfCMzPy/evww4JyWn2eD34uIuDwzt6y3yL+fmds1jGEw9uDv1YBvZObTWsXQdRwR8XeUu51vAD419NDvgf/KzJ9OdQwT4rkU+CfgUGCfzLwyIq7IzCeMcpzpPFN8J3BZrdO8b6aj9W1I4OY67q0R8ffAh4BmHzYR8SjK1dxTKTNhUGZ//hk4v1Ucmfni+uVBEXE2sAbwjVbjD8VxK/CiiHgDcGFEvKXl+BExKBe5aejr4fi+2iCGSW8HD8XQtMQI+E/gXsrF0vspb6onM//3tYUbI2JN4GvAtyPiNuAXDccHICJmUe5obM6Ct0OblHEMOS8inpCZVzQed1hExA6ZeW49eCodrHOp9ZEHARtQPhODxuU9wHsj4pXMv3BcH1in5YVj9QHg0voeHsDTgXc1juGu+vftEbEF8CvgEY1j+FP9+876GftbYJ3GMXQaR2Z+F/huRHw+M39RE3I6nIg8gHI3/JSaED+GUqY4UtN5pnivyc5n5jGtY+lSRNxLuU1/KPCVzPxrR3Ecl5mvWtS5KRx/slmnzSi1cVtk5kqN4jh6IQ9ni7q4eoUP8BLgkcAX6vEewK8zs/WFwmAW/76fUUT8KDO3ahnHUDx/R7loO6P1v5eI+BZwIvA2ygzMXsAtmfnOxnFcBTyWUv71F+Yngi1nBLcBjqb8LABuB16TmZc84IumJo5rgLdQJhMG61PIzN82jOEI6oVjZv5NlE4+38rMlheOg1jWYf4F6w8z81eNx38t5aJ5S8rvx2rAv2bmpxb6wtHG8C/AYcDOwCcpkwyfzcx/aRXDuMRRL0yOAwaLo28F9srMH7eKoaVpmxQDRMQqwKMz89oOY3gc8HbmzzIA7WZ+at3PoPZnI8qiv/Prn3mtaq67XigSEdtONqtSb729NDO/1CKOcRIR8zJz9qLONYjjQsrv50U1OZ5F+cB/4iJeOoqxF9rlYnCbuJWIuDgznzS4HVrPXdQ6+YmIDSY7n5lNZs/r+8N+mXloRKxRx76jxdiTxHJhZj6li7GHYhibC8eIeCFlhhjgu5n5X61jGCdRFqWu3NXvZ9dxRMR5wHsz8+x6/AzKIvqnNo7jbCZfEDvSXGvalk9EaRVzCPAgYKOI2Bp4Xwe3hr9Cqbf5DEOzDK1k5iAB/ihARGwIvAA4hrLSftI2ZaMyLgtFHiAh3hjYE9gdaJoUR8S/TnY+265eXjUiHpOZ19eYNgJWbTj+wCeAU4C1I+LfKYtF/rnR2BczvwPGoym17gGsCfySciHZ0uDW8M1RVpX/L/NnYJoZJL8R8Qim+D3iAca/JyL2AA7tMBkeXMSfHREHA19lwVK8ljPWd9ULhayxzaLMHDcVER+kzBIPuk/sFxHbZ4PuExHxysz8Qiy4qOs+mfnRBjE8YLekiGhS/jZOcVSrDhJigMw8J8rapdbeNvT1ypTuOXePepBpmxRTasC2Bc4ByMzLao1Ja3dn5hEdjHufWiYwqCvegfKBfwELFsdPicz8APCBMVoo8ihKq749gSdQauR27yCUPw59vTJlxX3TFdSUW8LnRMT1lERwA0p3jKYy8/go7XR2rqdelLV9YYOxNwKIiM9QatFOr8fPpXSwae3f6szoWym3RVen/JyaqrOBH6F0SfkN5Xfjakrrp1bOjYjDKeUk9/17aZiMfmTC8fAdlKTUwLcyuHB8RAcXjsN2obvuE4NE6yGTPNbqlvagL/MjKJ+nZ9XjHSktT1slo+MSB8D1tYxj0K3llZT2p01l5sUTTp0bESOvuZ+25RMRcUFmbjfhdtN9tyQbxnEQ5UPlFBacZWhyWzYibqXMNp1P7VWcmde1GHuSWIZvu52TmV9vOPa+lJrZdYEv1z+n5pi0Bau3vr6Zmc/oYNxBb+RrWpXTTBLHNsDfUj7czu2gbvR+q5QnO9cXEfEjStL3nSwr/XekdGvZp2EMky2SyQ4WHY6FOrmxM+UC9sxWF44TYuis+0RErJ+ZNzzAY89v/HnyLUrd7M31eB3g85n5961iGJc4an37XOa/f38fmJuZt7WKocYxfEdtBeBJwCcyc6StX6fzTPGVEbEnMCMiNgH2o1xBtTZY8Pf2oXMJtJq13rjrWicoLYVYsOn7/hHx1Ba33arDKRcGe2bmvBrTOF3xPZhSztJMRLx6wqmt6q23YxvH8a/AyyiLZwI4OiK+kpn/1jCM/42If2b+osNXUC4mm4gH2LRjINt3zbkrM38bEStExAqZeXZEfKxlAJm5Y8vxHkiUHS+PpnRF+QywDfCuzPxWg7GHP+h/Q2nred9jrWve6bb7xLcj4jmZ+fPhkxGxN2XWvFlSDKw/SESrX1PKr1rrPI6a/O4XEatm5h8X+YKpM1wKdzfz94gYqek8U/xg4L3Asyn/k74JvD8z/9xpYI1FxCcW9nirD9s6wzB8220GcGmrmfuIWIuSeO1B6bjwZeAfM3P9FuNPEs/wrl0zgFmUmvdWG3gMErGBlSmzUJdk5m6tYqhxXAtsNfi3WRfIXjbqK/xFxPAwYA7z72R8jzLb0eqOzuDieQdKO7YT6/HLgKsy8w0t4hiK5zuU8pEPAA+nJGRPbrl4ppaRDP9Mvkv5N9J6IdGPMnOrKC0130BJwI7LBv2SY4x2fRyIjrpPRMQuwMeA52XtgVvXrOwJPDczb2wRRx33cGAT5l+kvBy4LjPf3CqGcYkjSqvEzwKrZeajI2Ir4PWZ+U+tYmhp2ibF46Im5wdSumDsW2etN211qyci/gr8mJIE/i8T3lyzUYu6Lm+71fE+CZyQmT+IiPUobx57UOrUTmk4Yz2IZ3h1/92UVmgjXxSwJKL06f1SZj6n8bhnAy/OzNuH4vhqF7fJI+IhlGSjk16bEXEB8LeD34XoYGOCOu6qlB6oK1BmzdcAjs+2bchOprx3Dd6jXkW5eGqyNfxQHIONET5Oec86JSZp8dgHEfEFysXJ9zPzmg7G3xn4NOWC7bWUu4/Pa32rvsbyEsq2wgDfy8xTWsdQ43gxQxfzreOI0j1oN+C0oVLV5pv/RMT7gYMy8556vDrw8czce5TjTNvyiZh8g4I7KNuofrrhjPHRlGn9wQzLTZSOFK1u9axDmW16OSX5OhE4aZCANNR10/efAAfXWY4vUxLkj9SLlD0axgFMurr/UbV04ZetYxnyR9qV9Qy7g1Lu9O16/Ezgh4O7HC3uZkTEE4BjqZ0eai3+Xtm+1+ZDKYvrBjPUq9VzncjMuyPifErd+e8aD79xZr506HhuTMG2rYvh4lq7uRHw7nrh1EXnh87WZAw5ipIIHhale8+llETs4y0Gz8wza7nEOZRyyJ26uvubpcNDywVt91MXuH1+OBGOiH0zs+kW4Jl5Q8QC823NO21R8tUf1t+PtSklkyPfNXbazhTXq/pZLHhb4XeURHn1bLdpxLzMnB3j0V9yPUqnhQOBd2bmcYt4yajH77Tpe41hA8r/g92BVSi/Hydk5k8axzHp6v5suK3whAvHGcDfAF/OzKY7VEXE/6O8oSXlwu1Pw4+3uJsR49Nrc29K55zhi8eDWt3RGYrjYkry81DKAt2LgL9m5isaxnA+8PbM/EE93gE4JDO3bxVDHXcFYGvg+sy8vZZirZuZlzeMYWIrtD0ofb2b3uGqscyosexIKSf5U2ZutvBXjWTc3zO/lGQlSvvCe+pxZubqUx3DUCwvoexO+4g6fvMYahy/AW4B3jT03tV0K/SIOInS8vVw4CnA/sDszGze1aneSfg6pbXm03MKmgpM56T4fg3vB+ci4spWyUf9sN2ZsqJ+m3p1fUJmbtti/KE4tqG8kT6LMnP9kcy8quH4J1NmGc4Y1BV3LSKeCHwO2DIzZzQeexxW9//d0OHdlMT45Zn5xkbjzwT+A3gNZUvlQa/go4H3ZOZdC3n5qGO534Vqhxevj6R8uABc2NHF42CziDcDq2TmhyPisszcumEMW1Fm7wc72t1Gmb1vkoxGxGaZeU3M71e8gGzYIaXrNRlDcZxJKTk7n9Jl4AeZ+ZuWMYyDiLgOeEF20AFkQhyXArtS7j6flJkHty7tiYiHAx+n3OEL4FvA/i1LrWocTweOoCyWfgLlgn6fzBzpgulpWz4BrBYRjx7cjo6IR1NuRULZOKKVOcAZwPoRcTxlIc0/tho8It4HPI/SY/RLwLs7ql09AtibctvtK8DR2cFOgzURey5lpnhnym24g1rHwXis7v9uvTDYk1Ji8zNKB4hWDqb0HN0oM38P99WBHVIfO6BhLGPRa7OaQZn9mQk8LiIel5nfaxxDRNkN8xXMX8Hd5MJx8L6dmT+idERZHSAzW5dvHAjsy/37FUP7PsVQ+ssPymrWWMjzptLllFZXW1DKnm6PiPMz808Lf9ly59ddJ8QDmfnLOsFxRP1sXaXx+LdS3ie6dgjwssFkX53NP4v5LUdHYjrPFO9C2ZzifyhXLxsB/0RJgl6XmR9rGMtawHY1jgvqL1Grse+lJDt31lODH+jgdk/rmYY1KDPW7wVuoLQ4+sJUzwpGxLPquLsAP6RcIJyaHbWQiQ5X90fZenyP+udWSp352zJz0q19pzCOnwKPywlvMnUW7JrM3KRhLBN7bf4AmNO69j4iPkQp9bqS+XWrmY134qwfsm+l3OH6UJSNjw5oVN993+3fiDh5Ql1xL0XE7pTb9QusycjMExf6wqmL5yGUyZ23AY/MzJW6iKMrtTzzkcDXWHD/gaY1xhHxmcx83dDxG4G3ZsOuJDF5h6s7gHmZeWrDOGYMFtkNnVtr1DPW0zYpBogFNya4tnVBfp2VvCczMyLWp9wS/Z/MvLRhDAtNdLIu+GoUy1qUGbhXUTphHE9JQp6QU7xpRUScBXwRODk7WKk8STyrAn+mfMA1Xd1fL5S+T7m1dF09d33LN9I65k8y83FL+tgUxbJPZh414dwHO6ivvpZSztPJJiqTqTW1q7WaqZ2w/qLpreAHiGdlyoTK8OYEn2r1eVL//+9Wx+16TcabKLXmTwJ+XmP6fmaetbDXLW8i4uhJTmdmvqZ5MB2LiCMpedZX6qmXUibi1qLU4R/QKI7HUe5Ir52ZW0TElsALc8T97qdz+QSU/n2bUlb3N92YICJeR7my/0OUViFvBy4BnhgRn8vMD7WIY7Kkt9YA/XbiDN1UiohTKD+L4yi1WIOG4ydGxLypHj/HbBesCTPUTRdRAS+hlI+cHRFnUGbNJ+uDOtWuiohXT/w3GRGvBFq3e3ppRPw5M4+vMRxO49uQ1fXAigzNPnUhIr5IWUR1D2WR3eoR8fHMPLjB8PkAX3flWMrGHYOV7HtS3sde1mLwzLw3It6RmV8GTmsx5kKsTFlUdXFHZXhjIUfc5mtpReme9AFKb/OV6+nMzI0bhrElsEPOb4V2BOVi6W+BKxrG8RlKnvVpgMy8vL6PjTQpnrYzxRExB3gG5ZfldEod6Q+y0cYEEXEl5ZfiIZR63g0y89YofYsvarjQbzvgg5RatPdT3swfTuk/+urMPKNRHDtmXR2r8Vi9XGerd6WUUexE+fA/JRvs1FXHX5fS0uhPlMWfALMpyeiLM/OmFnHUWFahJByfA54D3J6Z+7cafyiOk4GtgDNZ8LZs0x3tBovqIuIV1B3cKIlQi+1876G0BwzK78Kg9KurFf5XZebmizo3xTF8kPmlTvddUGf7He2IiL8FNsnMoyNiFuUuws9ax9GlKJ2cDqOsEYKSBO6fDTcQqXH8gLJu6VDgBZR1Oytk5r82jOFaYNusm+rUEskfZuamLe/0xPxGCsN3mka+OHg6zxTvRvlwuTQz946ItZm/hWsLf6236W+LiOsGdcSZeWeUDTVaORx4D+X2/FmUnX8uiIjNKO3ImiTFwA8iYj8W3J3qU1NdSzzGPkzHq5frbPUXgS/WmtqXAe+krB5uMf5NwFMiYidgcJF4emae2WJ8gFhwG93XAqdS6onnRjfb6J5G97OBACtG2TjkRcDhmXlXNNoWPRt3glkMl0TEdpl5AUBEPIXS776ll9e/hzvDJI37itfJptmUu35HU+5qfIH5yWFfHE157xzcLXhlPfesxnGskqV3c9S7wgdFaafYLCmmfJZdFhHnML/e/T/qpMt3GsZxa5TuXgkQEbsBNy/8JUtuOs8U/zAzt62/IDtSbn9dnQ36Kdbxr6HMwK1AedPYk/kzgl/IzL9pFMd9V0oRcfXwuI2v4j5LeQMd3p3qnsx8bYvxx01EnJuZffsgGTux4Da6w38D0LrOelzUC9h3Aj+idK95NOV962kLfeFyJOZvxb4iJQn8ZT3egLIQtNlM8biIsnnKEynbwQ9m4y5vcQdhnEw2AzkVs5KLEcd5lDvSJ1EmvW4CPpiZmzaOYx3K7oJQ7oSPtA3aYsbwGOBIykZpt1Hqml8x6nVT03mmeF6U7WI/Q7k1+wdKb8VWbqbUXgH8aujrwXErwz2BJ7bNmfIrnoiYWWvPnpwL9nw9K0qv3r6aFxEn0vHqZfFy4IZBjXtE7EVZKPJzOmjVN5SkL6B1cp6ZnwCGV5X/Ikov7T55ftcBDETpU3wCcGJmdtUqEMod0BzcNaizgX3027r2YbA52B5A07681f7Ag4H9KOWROwF7tQwgSn9gKIkowGMj4rHZuI1k/XfxzPo7uUJm/j4iDgA+Nspxpu1M8bCI2JCyi12zHYgeII51hhaYtRpzYfV5K2fmilM8/mATgEsoPQT/p55/DKXZeLOdd8aJq5fHQ/29fGZm/l99c/8S8GbKDmZ/02oNwlA8aw0drky5PfuwVjWCEfHKzPxCRBw42eOZ+dHJzi/PovS4v59suCV7lC5CL69/7qXUFn+5ZQw1jrdRFrA/i7LA6zXAFzNz5NvpjrP68zgM2J5yEXsesF/rn8c4iLIz6sDKlBnji8dhcXtE/DIzJ/33u9Tfc7omxRFxHPA9SruY1ivZJxWNt18cB4MSjVo3+nnmb4iwIbC3i+/UpRjatS4iPgnckpkH1ePmt0MnExEXZ+aTGo31+sz8dK0dvZ/MnNsijnEyVEYRlA/9jSgtPpttyT4hnk2Af6HcGm5efx2l5/uzKf8/vpmZ324dQ99FxELXHWTjvubDorSf/ViOQX/xiLghM9cf5feczuUTn6P0UzysFl9fCnwvMz/eYUxdtL3q2qyhWadPM39XrHsotWm9TIqjUU9FLdKMoRKfnSk7mA00f/+LBbcUXoGyqKlZHJk5aGfUu+T3gWTmE4aP68/on1rHMWG2+B7gHa1jAKhJcC8T4Yg4jIWUHTbsErM9ZfOrE4ALGa/c4kagyZqpxTDyWd1pmxRn2Tb3e5Rm5ztSem4+nrJHd1c+0+HYXZlB2V574j/amZR2dX3VpKeiFukE4LsRcSul5v77ABHxWMquTK0Nbyl8N2WxyD+0GjwiFlamkZn5/laxjKvMvKR2oGgmIi6kLPj7CqUMrZO64igtPg+jJD0Pory//7F1m7wODXcdmUtph9aFR1JKWPagLOL/b+CEzLyydSATLhRWoJSeXdJw/N8zefI7KBkd7XjTuHziTGBVyuK671N6FP+mgzg2Bm7MzL9ExDMoja6Pzcbbx3aljyUji6NVT0UtWv2gXwf4Vm1TN5jJXy0zm72513Hvt1Vp4/HfOsnpVYF9gLUyc7XGIXVuQn31CpTd3B6WmX/fMIZNM/PaVuMtJI55lI1/vkK5i/Fqylbt7+40sA607N60iDhWoiTHBwNzM/PwxuMPL+y7G/h5Zp7bMoaWpu1MMXA55c1rC8qMz+0RcX5mTuzAMNVOBmbXmadPU3qQfhHYpXEcXRmn2zrjpElPRS3aoP/shHM/6SIW4KdRNvD4XBc9rDPzvpnqiHgIZXX73pQFiB95oNct54bvaN0NfJ3yvt7S7RFxFPCozHxuRGwObJ8TtiZvITOvG7p4OzoiLgV6lxTT8W6LNRl+HiUh3pDSLeaU1nFk5jFRNj969DhcuE21aZsUZ+Zb4L439n+kNNZ+JLBS41Duzcy7I+LFlCb4h9U3kb7YuesAxtQbKT0VN4uIm6g9FbsNSWNgK8pM3FERsQJlbcSXMvN3rQKIsqHJgZTfx2OAbbJsRNRLw/XV9WeyWmb+uXEYn6d8hr23Hv+E0oGidVJ8Z0Q8iLJZw4cpF/IrNI6h9yLiWMqE3+mU2eEfdxjLC4BDKOU0G0XE1sD7ulzsN5Wmc/nEmygL7Z5E6Tn6fUonirMax3EhpU/eeyk7mP0sIn6cmVu0jEPjadBTkdIqb/fMPL7jkDQmIuLvKHeV1qQ0539/Zl43xWMeDLyEcsH2ycz8w1SONx3UWv83UBa3XQSsDnw8Mw9uGMNYlFvVxX6/piRAb6HslPqfU/17OS4m1K8+mI62II+Ie5m/3fdwktZ8K/QoG6TtBJwz9Lt5xcQFqsuLaTtTTGmd81FKv7y7O4xjb8ob6r/XhHgj4LgO41GHImJ1yizxupQthb9Tj99KKfkxKe6xiJhBuSW6N+WW6EcovxNPo8wKPW6KQ3grZTOZfwbeG3Ff9VPzD9sxsnlm/i4iXgF8A3gXZUOoZkkx8Mfaw3pQbrUdHSwEzcxfRMSs+nXvOpRk5lgsDs/McZqdvysz7xh6r4COS0um0nROik+hLHC7u8sFbpl5VUS8k7JNKpn5M+BDLWPQWDmOsvPP+cDrKHcQAnhxZl7WYVwaDz+ltCk8ODPPGzp/UszfOWrKjNmH7bhYMSJWBF5EKYG7a0IC0MKBlPUoG0fEucAsoNnGMlH+g+cAb6Lc2YqIuBs4LDPf1yoOjaUrI2JPSnvLTSi76523iNdMW9O5fOIyyurYDSkzLKcCj8/MpgvchuttMnO5r7fRwg3fVqqzgjdTFii0rlHUGIqI1SxZGC8RsR/wTuBHlFn8RwNfyMynNY5jJrAp5SL62sy8q+HYBwLPBfatEzuDXUmPAM7IzENbxaLxEhEPpkzuPLue+ibwb8vrZ9p0TooH2wu/HfjzYIFb6xYqD1BvY01xT01sUWfLOsFYbQqgCSJio0EiWI8DeGxm/rRxHE+lTPLcdwc3M49tNPalwLMy89YJ52dRWhl23ppMbUXEypTS0McCVwBHdVyq2sR0Lp+4KyL2APYCXlDPrdhFHJPU29zbQRwaD1tFxKCTQACr1OM+12xqfDYF0P2dDNx34ZqZGRFfoizibiIijgM2Bi6jLPiDchHVJCkGVpyYEANk5i21tET9cwxwF6WJwXMpG7oc0GVALUznpHhcFrj1qt5GC5eZMxb9LPVNZh4z+DoiDhg+VjciYjPKLqhrRMRLhh5anbKQu6XZlAV/Xd26/etSPqbl1+ZDpYBHAT/sOJ4mpnNSvMrwLceaGDffAhF4M6Xe5i+ULWW/CfR+q1RJD2h61qwtfzYFnk9pifeCofO/pyySbenHlD77XW3wM3yHa1jQ/gJB4+G+mvba0KDLWJqZ1jXFwKsHTa1rKcUBmdl0z3pJWhLWmY+XiNg+M8/vaOz/olwkPQTYmjIb95fB4y7YVlci4h7m90oOYBVK3+bluhRwOs8U70ZpY7Qnpcfnq5m/OnLKDb2ZTco3M0kDEzcFmFB3vtx+wIyziHhHZn4Y2LNOqiyg0eLH04C1KXWbw56G28KrQ30tBZy2SXFmXh8RuwNfA34JPDsz/9QwhEPq3y+h3Pb6Qj3eg7IjkCQB47MpgBZwdf173kKfNbV2Bd6dmVcMn4yI/wP+g/bbPEu9Nu3KJyLiChacoX0EZeefvwBk5paN45mXmbMXdU6SpGGD7Z0f4LHlditdaVxNx5ni53cdwASrRsRjMvN6KD0vgVU7jkmStBARcdrCHm9UArfmQh5bpcH4koZMx6T4910HMMFbgHMi4npKfeAGwOu7DUmStAjbAzdQugZdSHn/bm1eRLwuMz8zfDIiXgtc3EE8Uq9Nx/KJn1HKJyZ7A8vMfEzjkIiIlYDN6uE1mfmXhT1fktStug37syjrQLYE/hs4ITObtfaMiLWBUyi9gAdJ8GzgQcCLM/NXrWKRNA2T4nFT9wU/ENggM19XN/DYNDO/3nFokqTFUCc29gAOBuZm5uGNx98R2KIeXpmZZ7UcX1IxrZPiiHgh8PR6eE4XiWhEnEi5wn91Zm5Rk+TzMnPr1rFIkhZfTYafR0mIN6S0SPtcZt7UZVySujEda4oBiIgPAk8Gjq+n9o+Ip2bmexqHsnFmvnzQ5zIz74y+bP0iSdNURBxLmZ09nTI7/OOOQ5LUsWk7UxwRlwNbZ+a99XgGcGkHLdnOA3YGzs3MbSJiY0pd2rYt45AkLb6IuJf5O3YNfxC6oYrUU9N2prhaE/i/+vUaHcUwBzgDWD8ijgd2AP6xo1gkSYshM1foOgZJ42XazRRHxCcpLXTWAz4InEO5sn868K7MPLGDmNYCtqtxXJCZt7aOQZIkSUtvOibF+wO7A+sAZwI/By4DLuqifU1EvBg4KzPvqMdrAs/IzK+1jkWSJElLZ9olxQMRsQElOd6dsvPPFym1vD9tHMdlEztNRMSlmfnElnFIkiRp6U3bpHhYRDwR+BywZWbOaDz25RMX97lnvSRJ0vQybRcaRMTMiHhBXdz2DeBa4CUdhDIvIj4aERvXPx/F7TklSZKmlWk3UxwRg205dwF+CHwJODUz/7jQF05dPKsC/wI8k9LW59vAv3cVjyRJkpbcdEyKz6LUD5+cmbd1HMsM4DuZuWOXcUiSJGnZTLs+xZm5U9cxDGTmPRFxb0SsMeg+IUmSpOln2iXFY+gPwBUR8W3m745EZu7XXUiSJElaEibFy+6r9Y8kSZKmqWlXUzyOImIV4NGZeW3XsUiSJGnJTduWbOMiIl5A2VHvjHq8dUSc1mlQkiRJWiImxcvuIGBb4HaAzLwMeEx34UiSJGlJmRQvu7sm6TxxbyeRSJIkaam40G7ZXRkRewIzImITYD/gvI5jkiRJ0hJwpnjZvRl4PPAX4ATgd8ABXQYkSZKkJWP3CUmSJPWe5RNLaVEdJjLzha1ikSRJ0rIxKV562wM3UEomLgSi23AkSZK0tCyfWEoRMQN4FrAHsCXw38AJmXllp4FJkiRpibnQbill5j2ZeUZm7gVsB1wHnBMRb+o4NEmSJC0hyyeWQUSsBDyPMlu8IfAJ4JQuY5IkSdKSs3xiKUXEscAWwOnAlzLzxx2HJEmSpKVkUryUIuJe4I/1cPh/YgCZmau3j0qSJElLw6RYkiRJvedCO0mSJPWeSbEkSZJ6z6RYkiRJvWdSLEmSpN4zKZYkSVLv/X+gO1HXSGsMZ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p:nvPr/>
        </p:nvSpPr>
        <p:spPr>
          <a:xfrm>
            <a:off x="425245" y="4876800"/>
            <a:ext cx="7658100" cy="923330"/>
          </a:xfrm>
          <a:prstGeom prst="rect">
            <a:avLst/>
          </a:prstGeom>
          <a:ln>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n-US" dirty="0" smtClean="0"/>
              <a:t>Petrol driven cars are in demand as per market availability with </a:t>
            </a:r>
            <a:r>
              <a:rPr lang="en-US" dirty="0" err="1" smtClean="0"/>
              <a:t>stockist</a:t>
            </a:r>
            <a:r>
              <a:rPr lang="en-US" dirty="0" smtClean="0"/>
              <a:t>.</a:t>
            </a:r>
          </a:p>
          <a:p>
            <a:pPr marL="285750" indent="-285750">
              <a:buFont typeface="Arial" panose="020B0604020202020204" pitchFamily="34" charset="0"/>
              <a:buChar char="•"/>
            </a:pPr>
            <a:r>
              <a:rPr lang="en-US" dirty="0" smtClean="0"/>
              <a:t>46% of used cars available has Petrol as fuel type.</a:t>
            </a:r>
          </a:p>
          <a:p>
            <a:pPr marL="285750" indent="-285750">
              <a:buFont typeface="Arial" panose="020B0604020202020204" pitchFamily="34" charset="0"/>
              <a:buChar char="•"/>
            </a:pPr>
            <a:r>
              <a:rPr lang="en-US" dirty="0" smtClean="0"/>
              <a:t>Other is still not significant in the used car market.</a:t>
            </a:r>
            <a:endParaRPr lang="en-US" dirty="0"/>
          </a:p>
        </p:txBody>
      </p:sp>
      <p:pic>
        <p:nvPicPr>
          <p:cNvPr id="19458"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0490" y="1295400"/>
            <a:ext cx="5732416" cy="2895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ectangle 6"/>
          <p:cNvSpPr/>
          <p:nvPr/>
        </p:nvSpPr>
        <p:spPr>
          <a:xfrm>
            <a:off x="5892906" y="1619941"/>
            <a:ext cx="2311809" cy="1846659"/>
          </a:xfrm>
          <a:prstGeom prst="rect">
            <a:avLst/>
          </a:prstGeom>
        </p:spPr>
        <p:txBody>
          <a:bodyPr wrap="square">
            <a:spAutoFit/>
          </a:bodyPr>
          <a:lstStyle/>
          <a:p>
            <a:r>
              <a:rPr lang="en-US" sz="2400" b="1" dirty="0" smtClean="0">
                <a:effectLst>
                  <a:outerShdw blurRad="38100" dist="38100" dir="2700000" algn="tl">
                    <a:srgbClr val="000000">
                      <a:alpha val="43137"/>
                    </a:srgbClr>
                  </a:outerShdw>
                </a:effectLst>
              </a:rPr>
              <a:t>Contribution %</a:t>
            </a:r>
          </a:p>
          <a:p>
            <a:r>
              <a:rPr lang="en-US" b="1" dirty="0" smtClean="0">
                <a:effectLst>
                  <a:outerShdw blurRad="38100" dist="38100" dir="2700000" algn="tl">
                    <a:srgbClr val="000000">
                      <a:alpha val="43137"/>
                    </a:srgbClr>
                  </a:outerShdw>
                </a:effectLst>
              </a:rPr>
              <a:t> ----------------------------</a:t>
            </a:r>
          </a:p>
          <a:p>
            <a:r>
              <a:rPr lang="en-US" dirty="0" smtClean="0"/>
              <a:t>Petrol    46.28</a:t>
            </a:r>
          </a:p>
          <a:p>
            <a:r>
              <a:rPr lang="en-US" dirty="0" smtClean="0"/>
              <a:t>Diesel    31.47</a:t>
            </a:r>
          </a:p>
          <a:p>
            <a:r>
              <a:rPr lang="en-US" dirty="0" smtClean="0"/>
              <a:t>Gas       18.36</a:t>
            </a:r>
          </a:p>
          <a:p>
            <a:r>
              <a:rPr lang="en-US" dirty="0" smtClean="0"/>
              <a:t>Other      3.87</a:t>
            </a:r>
            <a:endParaRPr lang="en-US"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344415026"/>
      </p:ext>
    </p:extLst>
  </p:cSld>
  <p:clrMapOvr>
    <a:masterClrMapping/>
  </p:clrMapOvr>
  <mc:AlternateContent xmlns:mc="http://schemas.openxmlformats.org/markup-compatibility/2006" xmlns:p14="http://schemas.microsoft.com/office/powerpoint/2010/main">
    <mc:Choice Requires="p14">
      <p:transition spd="slow" p14:dur="2000" advTm="41767"/>
    </mc:Choice>
    <mc:Fallback xmlns="">
      <p:transition spd="slow" advTm="41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https://insaid.co/wp-content/themes/betheme/dashboard-assets/app-assets/images/logo/insaidTex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228600"/>
            <a:ext cx="952500" cy="5429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nsaid.co/wp-content/themes/betheme/dashboard-assets/app-assets/images/logo/logo.png">
            <a:hlinkClick r:id="rId5"/>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10350" y="228600"/>
            <a:ext cx="476250" cy="47625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p:nvPr/>
        </p:nvCxnSpPr>
        <p:spPr>
          <a:xfrm>
            <a:off x="152400" y="914400"/>
            <a:ext cx="82296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08154" y="152400"/>
            <a:ext cx="8197646" cy="642938"/>
          </a:xfrm>
          <a:prstGeom prst="rect">
            <a:avLst/>
          </a:prstGeom>
          <a:noFill/>
        </p:spPr>
        <p:style>
          <a:lnRef idx="0">
            <a:schemeClr val="accent1"/>
          </a:lnRef>
          <a:fillRef idx="3">
            <a:schemeClr val="accent1"/>
          </a:fillRef>
          <a:effectRef idx="3">
            <a:schemeClr val="accent1"/>
          </a:effectRef>
          <a:fontRef idx="minor">
            <a:schemeClr val="lt1"/>
          </a:fontRef>
        </p:style>
        <p:txBody>
          <a:bodyPr rtlCol="0" anchor="ctr"/>
          <a:lstStyle/>
          <a:p>
            <a:r>
              <a:rPr lang="en-US" sz="3600" dirty="0" smtClean="0">
                <a:solidFill>
                  <a:srgbClr val="002060"/>
                </a:solidFill>
              </a:rPr>
              <a:t>Body Type &amp; Year Wise Overview</a:t>
            </a:r>
            <a:endParaRPr lang="en-US" sz="3600" dirty="0">
              <a:solidFill>
                <a:srgbClr val="002060"/>
              </a:solidFill>
            </a:endParaRPr>
          </a:p>
        </p:txBody>
      </p:sp>
      <p:sp>
        <p:nvSpPr>
          <p:cNvPr id="2" name="AutoShape 2" descr="data:image/png;base64,iVBORw0KGgoAAAANSUhEUgAAAsUAAAGnCAYAAABfHyrUAAAAOXRFWHRTb2Z0d2FyZQBNYXRwbG90bGliIHZlcnNpb24zLjMuMiwgaHR0cHM6Ly9tYXRwbG90bGliLm9yZy8vihELAAAACXBIWXMAAAsTAAALEwEAmpwYAAA00klEQVR4nO3de9ztY5n48c9lbyFCaSchJDES0k5kakI1pYMOmtDBSKnfVEjnmplt18x0oFQ0SklIUiSmkQ4OHZyyHSKnMjpgVDTooIPD9fvjvpe99uOxj+u5v+vZ38/79dqv/Xy/a63nvnievdb1vb/Xfd2RmUiSJEl9tkLXAUiSJEldMymWJElS75kUS5IkqfdMiiVJktR7JsWSJEnqPZNiSZIk9d7MrgMAePjDH54bbrhh12FIkiRpOXfxxRffmpmzJp4fi6R4ww03ZN68eV2HIUmSpOVcRPxisvOWT0iSJKn3TIolSZLUeybFkiRJ6j2TYkmSJPWeSbEkSZJ6z6RYkiRJvWdSLEmSpN4zKZYkSVLvmRRLkiSp90yKJUmS1HsmxZIkSeo9k2JJkiT1nkmxJEmSem9m1wEsjrlzY5m/x5w5OYJIJEmStDxypliSJEm9Z1IsSZKk3jMpliRJUu+ZFEuSJKn3TIolSZLUeybFkiRJ6j2TYkmSJPWeSbEkSZJ6z6RYkiRJvWdSLEmSpN4zKZYkSVLvmRRLkiSp90yKJUmS1HsmxZIkSeo9k2JJkiT1nkmxJEmSem9m1wFMJ3PnxjJ/jzlzcgSRSJIkaZScKZYkSVLvmRRLkiSp90yKJUmS1HsmxZIkSeq9xUqKI+ItEXFlRPw4Ik6IiJUjYqOIuDAirouIEyPiQfW5K9Xj6+rjG07pf4EkSZK0jBaZFEfEusB+wOzM3AKYAewOfAg4NDMfC9wG7FNfsg9wWz1/aH2eJEmSNLYWt3xiJrBKRMwEHgzcDOwEnFQfPwZ4Uf1613pMfXzniFj2XmaSJEnSFFlkUpyZNwGHAL+kJMN3ABcDt2fm3fVpNwLr1q/XBW6or727Pn+tid83IvaNiHkRMe+WW25Z1v8OSZIkaaktTvnEQymzvxsBjwJWBZ6zrANn5pGZOTszZ8+aNWtZv50kSZK01BanfOKZwM8y85bMvAv4KrADsGYtpwBYD7ipfn0TsD5AfXwN4LcjjVqSJEkaocVJin8JbBcRD661wTsDVwFnA7vV5+wFnFq/Pq0eUx8/KzPd21iSJElja3Fqii+kLJi7BLiivuZI4J3AgRFxHaVm+Kj6kqOAter5A4F3TUHckiRJ0sjMXPRTIDPnAHMmnL4e2HaS5/4ZeNmyhyZJkiS14Y52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r2ZXQegJTN3bizz95gzJ0cQiSRJ0vLDmWJJkiT1nkmxJEmSes+kWJIkSb1nUixJkqTeMymWJElS75kUS5IkqfdMiiVJktR7JsWSJEnqPZNiSZIk9Z5JsSRJknrPpFiSJEm9Z1IsSZKk3luspDgi1oyIkyLimoi4OiK2j4iHRcS3I+Kn9e+H1udGRHwiIq6LiMsjYpup/U+QJEmSls3izhR/HDgjMzcDtgKuBt4FnJmZmwBn1mOA5wKb1D/7AkeMNGJJkiRpxBaZFEfEGsDTgaMAMvOvmXk7sCtwTH3aMcCL6te7AsdmcQGwZkSsM+K4JUmSpJFZnJnijYBbgKMj4tKI+GxErAqsnZk31+f8Cli7fr0ucMPQ62+s5yRJkqSxtDhJ8UxgG+CIzHwi8Efml0oAkJkJ5JIMHBH7RsS8iJh3yy23LMlLJUmSpJFanKT4RuDGzLywHp9ESZJ/PSiLqH//pj5+E7D+0OvXq+cWkJlHZubszJw9a9aspY1fkiRJWmaLTIoz81fADRGxaT21M3AVcBqwVz23F3Bq/fo04NW1C8V2wB1DZRaSJEnS2Jm5mM97M3B8RDwIuB7Ym5JQfzki9gF+AfxDfe7pwC7AdcCd9bmSJEnS2FqspDgzLwNmT/LQzpM8N4E3LltYkiRJUjvuaCdJkqTeMymWJElS75kUS5IkqfdMiiVJktR7JsWSJEnqPZNiSZIk9Z5JsSRJknrPpFiSJEm9Z1IsSZKk3jMpliRJUu+ZFEuSJKn3TIolSZLUeybFkiRJ6j2TYkmSJPWeSbEkSZJ6z6RYkiRJvWdSLEmSpN4zKZYkSVLvmRRLkiSp90yKJUmS1HsmxZIkSeo9k2JJkiT1nkmxJEmSes+kWJIkSb1nUixJkqTem9l1AJqe5s6NZf4ec+bkCCKRJElads4US5IkqfdMiiVJktR7JsWSJEnqPZNiSZIk9Z5JsSRJknrPpFiSJEm9Z1IsSZKk3jMpliRJUu+ZFEuSJKn3TIolSZLUeybFkiRJ6j2TYkmSJPWeSbEkSZJ6z6RYkiRJvWdSLEmSpN4zKZYkSVLvmRRLkiSp90yKJUmS1HsmxZIkSeo9k2JJkiT13syuA5CW1ty5sczfY86cHEEkkiRpunOmWJIkSb3nTLG0jJyxliRp+nOmWJIkSb1nUixJkqTeMymWJElS75kUS5IkqfdMiiVJktR7JsWSJEnqPZNiSZIk9Z59iqXlgL2SJUlaNs4US5IkqfdMiiVJktR7JsWSJEnqPZNiSZIk9Z5JsSRJknrPpFiSJEm9t9hJcUTMiIhLI+Lr9XijiLgwIq6LiBMj4kH1/Er1+Lr6+IZTFLskSZI0EksyU7w/cPXQ8YeAQzPzscBtwD71/D7AbfX8ofV5kiRJ0tharKQ4ItYDngd8th4HsBNwUn3KMcCL6te71mPq4zvX50uSJEljaXFnij8GvAO4tx6vBdyemXfX4xuBdevX6wI3ANTH76jPX0BE7BsR8yJi3i233LJ00UuSJEkjsMikOCKeD/wmMy8e5cCZeWRmzs7M2bNmzRrlt5YkSZKWyMzFeM4OwAsjYhdgZWB14OPAmhExs84GrwfcVJ9/E7A+cGNEzATWAH478sglSZKkEVnkTHFmvjsz18vMDYHdgbMy8xXA2cBu9Wl7AafWr0+rx9THz8rMHGnUkiRJ0ggtS5/idwIHRsR1lJrho+r5o4C16vkDgXctW4iSJEnS1Fqc8on7ZOY5wDn16+uBbSd5zp+Bl40gNkmSJKkJd7STJElS75kUS5IkqfeWqHxCkhZm7txl36dnzhzX5UqS2nOmWJIkSb1nUixJkqTeMymWJElS75kUS5IkqfdMiiVJktR7JsWSJEnqPZNiSZIk9Z5JsSRJknrPpFiSJEm95452kpYr7qonSVoazhRLkiSp90yKJUmS1HsmxZIkSeo9a4olaQqMQ23zOMQgSdOFM8WSJEnqPZNiSZIk9Z5JsSRJknrPmmJJ0pRa1tpm65olteBMsSRJknrPpFiSJEm9Z1IsSZKk3jMpliRJUu+ZFEuSJKn3TIolSZLUeybFkiRJ6j37FEuSlnvL2isZ7JcsLe+cKZYkSVLvmRRLkiSp90yKJUmS1HsmxZIkSeo9k2JJkiT1nkmxJEmSes+kWJIkSb1nUixJkqTeMymWJElS75kUS5IkqfdMiiVJktR7JsWSJEnqPZNiSZIk9Z5JsSRJknrPpFiSJEm9Z1IsSZKk3jMpliRJUu+ZFEuSJKn3TIolSZLUeybFkiRJ6j2TYkmSJPWeSbEkSZJ6z6RYkiRJvTez6wAkSeqLuXNjmV4/Z06OKBJJEzlTLEmSpN4zKZYkSVLvmRRLkiSp90yKJUmS1HsutJMkqUeWdbEfuOBPyydniiVJktR7JsWSJEnqPZNiSZIk9Z5JsSRJknpvkUlxRKwfEWdHxFURcWVE7F/PPywivh0RP61/P7Sej4j4RERcFxGXR8Q2U/0fIUmSJC2LxZkpvht4a2ZuDmwHvDEiNgfeBZyZmZsAZ9ZjgOcCm9Q/+wJHjDxqSZIkaYQWmRRn5s2ZeUn9+vfA1cC6wK7AMfVpxwAvql/vChybxQXAmhGxzqgDlyRJkkZlifoUR8SGwBOBC4G1M/Pm+tCvgLXr1+sCNwy97MZ67mYkSZJY9n7J9krWqC32QruIWA04GTggM383/FhmJrBEv50RsW9EzIuIebfccsuSvFSSJEkaqcWaKY6IFSkJ8fGZ+dV6+tcRsU5m3lzLI35Tz98ErD/08vXquQVk5pHAkQCzZ8/2ck+SJDXl7n4atjjdJwI4Crg6Mz869NBpwF71672AU4fOv7p2odgOuGOozEKSJEkaO4szU7wD8Crgioi4rJ57D/BB4MsRsQ/wC+Af6mOnA7sA1wF3AnuPMmBJkiRp1BaZFGfmD4AHur+w8yTPT+CNyxiXJEmS1MwSdZ+QJEnSaNmJYzy4zbMkSZJ6z6RYkiRJvWdSLEmSpN4zKZYkSVLvudBOkiSp59zIxKRYkiRJY6LLThyWT0iSJKn3TIolSZLUeybF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j2TYkmSJPWeSbEkSZJ6z6RYkiRJvWdSLEmSpN6bkqQ4Ip4TEddGxHUR8a6pGEOSJEkalZEnxRExA/gk8Fxgc2CPiNh81ONIkiRJozIVM8XbAtdl5vWZ+VfgS8CuUzCOJEmSNBJTkRSvC9wwdHxjPSdJkiSNpcjM0X7DiN2A52Tma+vxq4CnZOabJjxvX2DfergpcO0yDv1w4NZl/B7LahxigPGIYxxigPGIYxxigPGIYxxigPGIYxxigPGIYxxigPGIYxxigPGIwxjmG4c4xiEGGE0cG2TmrIknZy7jN53MTcD6Q8fr1XMLyMwjgSNHNWhEzMvM2aP6ftM1hnGJYxxiGJc4xiGGcYljHGIYlzjGIYZxiWMcYhiXOMYhhnGJwxjGK45xiGGq45iK8omLgE0iYqOIeBCwO3DaFIwjSZIkjcTIZ4oz8+6IeBPwTWAG8LnMvHLU40iSJEmjMhXlE2Tm6cDpU/G9F2JkpRjLYBxigPGIYxxigPGIYxxigPGIYxxigPGIYxxigPGIYxxigPGIYxxigPGIwxjmG4c4xiEGmMI4Rr7QTpIkSZpu3OZZkiRJvWdSLEmSpN6bkppi9VNEPBTYBFh5cC4zv9ddRJIkSYtnWs8UR8S6EfHUiHj64E8HMbwqIh4y4dzzW8fRtYh4LfA9SteRufXvgxqO//qIWPkBHtu/VRxDY565OOeWZxHxsIX96SCeh0bEtl2+X0iTiYjjFudco1heGBGH1D8v6CIGjY+I2GFxzjWIY9WIWKF+/bj6e7riyMeZrgvtIuJDwMuBq4B76unMzBc2juN24OfAHpl5dT13SWZu02j83wIXAucC5wEXZuadLcaeEMcVwJOBCzJz64jYDPiPzHxJo/H/BFwPvCIzL5vwWMufx8rAg4GzgWcAUR9aHTgjMzdrEMM7MvPDEXEYcL9/4Jm531THUOP4WR0/Jnk4M/MxLeKosbwW2J+ymdBlwHbA+Zm5U6Pxx+JnMhTPSsBLgQ0ZumOYme9rMPYVTPL/YCiGLac6hhrHxzLzgIj4r8niaflZMvE9KiJmAFdk5uatYqjjfgDYFji+ntoDuCgz39MwhpWBfYDHs+Bdx9e0iqHG8bxJYpjyfx/jFsdkn58tP1OHxrwYeBrwUEq+cxHw18x8xSjHmc7lEy8CNs3Mv3Qcx88o/4BPioiDMvMrTJ4ETJWNKB/wTwXeDTypJiPnAudm5pcbxfHnzPxzRBARK2XmNRGxaaOxAa4B3gl8LSIOz8xDhh5r+fN4PXAA8CjgkqHzvwMObxTD1fXveY3Gm1RmbtTl+BPsz/yLth0HF20Nxx+Ln8mQU4E7gIuB1u+hgztpb6x/D2ZER/rhthgG4x6y0GdNoYh4N/AeYJWI+B3z36v+Sjftr54HbJ2Z99b4jgEurTG2chzl/fzvgfdRfi+uXugrRiwiPkWZ3NgR+CywG/DDljF0HUdEbE/JK2ZFxIFDD61O2YOitcjMOyNiH+A/6yTDZVMxyKi/ZxMR8Q3gZZn5h47juCQzt4mIhwMnAD8Cnt1qtmOSeFYF9qYkZhtlZpNf3og4ZWjcnYDbgBUzc5dG4w//HD4LPAR4ZWbe3NFV7Zsz87CWY46riAjKB9tGmfn+iHg08MjMbPYhExEXZeaT65voUzLzLxFxZWY+vlUM4yQifpyZW3Qcw6WZ+cQJ55r/Wx0HEfGBzHz3GMRxOfCMzPy/evww4JyWn2eD34uIuDwzt6y3yL+fmds1jGEw9uDv1YBvZObTWsXQdRwR8XeUu51vAD419NDvgf/KzJ9OdQwT4rkU+CfgUGCfzLwyIq7IzCeMcpzpPFN8J3BZrdO8b6aj9W1I4OY67q0R8ffAh4BmHzYR8SjK1dxTKTNhUGZ//hk4v1Ucmfni+uVBEXE2sAbwjVbjD8VxK/CiiHgDcGFEvKXl+BExKBe5aejr4fi+2iCGSW8HD8XQtMQI+E/gXsrF0vspb6onM//3tYUbI2JN4GvAtyPiNuAXDccHICJmUe5obM6Ct0OblHEMOS8inpCZVzQed1hExA6ZeW49eCodrHOp9ZEHARtQPhODxuU9wHsj4pXMv3BcH1in5YVj9QHg0voeHsDTgXc1juGu+vftEbEF8CvgEY1j+FP9+876GftbYJ3GMXQaR2Z+F/huRHw+M39RE3I6nIg8gHI3/JSaED+GUqY4UtN5pnivyc5n5jGtY+lSRNxLuU1/KPCVzPxrR3Ecl5mvWtS5KRx/slmnzSi1cVtk5kqN4jh6IQ9ni7q4eoUP8BLgkcAX6vEewK8zs/WFwmAW/76fUUT8KDO3ahnHUDx/R7loO6P1v5eI+BZwIvA2ygzMXsAtmfnOxnFcBTyWUv71F+Yngi1nBLcBjqb8LABuB16TmZc84IumJo5rgLdQJhMG61PIzN82jOEI6oVjZv5NlE4+38rMlheOg1jWYf4F6w8z81eNx38t5aJ5S8rvx2rAv2bmpxb6wtHG8C/AYcDOwCcpkwyfzcx/aRXDuMRRL0yOAwaLo28F9srMH7eKoaVpmxQDRMQqwKMz89oOY3gc8HbmzzIA7WZ+at3PoPZnI8qiv/Prn3mtaq67XigSEdtONqtSb729NDO/1CKOcRIR8zJz9qLONYjjQsrv50U1OZ5F+cB/4iJeOoqxF9rlYnCbuJWIuDgznzS4HVrPXdQ6+YmIDSY7n5lNZs/r+8N+mXloRKxRx76jxdiTxHJhZj6li7GHYhibC8eIeCFlhhjgu5n5X61jGCdRFqWu3NXvZ9dxRMR5wHsz8+x6/AzKIvqnNo7jbCZfEDvSXGvalk9EaRVzCPAgYKOI2Bp4Xwe3hr9Cqbf5DEOzDK1k5iAB/ihARGwIvAA4hrLSftI2ZaMyLgtFHiAh3hjYE9gdaJoUR8S/TnY+265eXjUiHpOZ19eYNgJWbTj+wCeAU4C1I+LfKYtF/rnR2BczvwPGoym17gGsCfySciHZ0uDW8M1RVpX/L/NnYJoZJL8R8Qim+D3iAca/JyL2AA7tMBkeXMSfHREHA19lwVK8ljPWd9ULhayxzaLMHDcVER+kzBIPuk/sFxHbZ4PuExHxysz8Qiy4qOs+mfnRBjE8YLekiGhS/jZOcVSrDhJigMw8J8rapdbeNvT1ypTuOXePepBpmxRTasC2Bc4ByMzLao1Ja3dn5hEdjHufWiYwqCvegfKBfwELFsdPicz8APCBMVoo8ihKq749gSdQauR27yCUPw59vTJlxX3TFdSUW8LnRMT1lERwA0p3jKYy8/go7XR2rqdelLV9YYOxNwKIiM9QatFOr8fPpXSwae3f6szoWym3RVen/JyaqrOBH6F0SfkN5Xfjakrrp1bOjYjDKeUk9/17aZiMfmTC8fAdlKTUwLcyuHB8RAcXjsN2obvuE4NE6yGTPNbqlvagL/MjKJ+nZ9XjHSktT1slo+MSB8D1tYxj0K3llZT2p01l5sUTTp0bESOvuZ+25RMRcUFmbjfhdtN9tyQbxnEQ5UPlFBacZWhyWzYibqXMNp1P7VWcmde1GHuSWIZvu52TmV9vOPa+lJrZdYEv1z+n5pi0Bau3vr6Zmc/oYNxBb+RrWpXTTBLHNsDfUj7czu2gbvR+q5QnO9cXEfEjStL3nSwr/XekdGvZp2EMky2SyQ4WHY6FOrmxM+UC9sxWF44TYuis+0RErJ+ZNzzAY89v/HnyLUrd7M31eB3g85n5961iGJc4an37XOa/f38fmJuZt7WKocYxfEdtBeBJwCcyc6StX6fzTPGVEbEnMCMiNgH2o1xBtTZY8Pf2oXMJtJq13rjrWicoLYVYsOn7/hHx1Ba33arDKRcGe2bmvBrTOF3xPZhSztJMRLx6wqmt6q23YxvH8a/AyyiLZwI4OiK+kpn/1jCM/42If2b+osNXUC4mm4gH2LRjINt3zbkrM38bEStExAqZeXZEfKxlAJm5Y8vxHkiUHS+PpnRF+QywDfCuzPxWg7GHP+h/Q2nred9jrWve6bb7xLcj4jmZ+fPhkxGxN2XWvFlSDKw/SESrX1PKr1rrPI6a/O4XEatm5h8X+YKpM1wKdzfz94gYqek8U/xg4L3Asyn/k74JvD8z/9xpYI1FxCcW9nirD9s6wzB8220GcGmrmfuIWIuSeO1B6bjwZeAfM3P9FuNPEs/wrl0zgFmUmvdWG3gMErGBlSmzUJdk5m6tYqhxXAtsNfi3WRfIXjbqK/xFxPAwYA7z72R8jzLb0eqOzuDieQdKO7YT6/HLgKsy8w0t4hiK5zuU8pEPAA+nJGRPbrl4ppaRDP9Mvkv5N9J6IdGPMnOrKC0130BJwI7LBv2SY4x2fRyIjrpPRMQuwMeA52XtgVvXrOwJPDczb2wRRx33cGAT5l+kvBy4LjPf3CqGcYkjSqvEzwKrZeajI2Ir4PWZ+U+tYmhp2ibF46Im5wdSumDsW2etN211qyci/gr8mJIE/i8T3lyzUYu6Lm+71fE+CZyQmT+IiPUobx57UOrUTmk4Yz2IZ3h1/92UVmgjXxSwJKL06f1SZj6n8bhnAy/OzNuH4vhqF7fJI+IhlGSjk16bEXEB8LeD34XoYGOCOu6qlB6oK1BmzdcAjs+2bchOprx3Dd6jXkW5eGqyNfxQHIONET5Oec86JSZp8dgHEfEFysXJ9zPzmg7G3xn4NOWC7bWUu4/Pa32rvsbyEsq2wgDfy8xTWsdQ43gxQxfzreOI0j1oN+C0oVLV5pv/RMT7gYMy8556vDrw8czce5TjTNvyiZh8g4I7KNuofrrhjPHRlGn9wQzLTZSOFK1u9axDmW16OSX5OhE4aZCANNR10/efAAfXWY4vUxLkj9SLlD0axgFMurr/UbV04ZetYxnyR9qV9Qy7g1Lu9O16/Ezgh4O7HC3uZkTEE4BjqZ0eai3+Xtm+1+ZDKYvrBjPUq9VzncjMuyPifErd+e8aD79xZr506HhuTMG2rYvh4lq7uRHw7nrh1EXnh87WZAw5ipIIHhale8+llETs4y0Gz8wza7nEOZRyyJ26uvubpcNDywVt91MXuH1+OBGOiH0zs+kW4Jl5Q8QC823NO21R8tUf1t+PtSklkyPfNXbazhTXq/pZLHhb4XeURHn1bLdpxLzMnB3j0V9yPUqnhQOBd2bmcYt4yajH77Tpe41hA8r/g92BVSi/Hydk5k8axzHp6v5suK3whAvHGcDfAF/OzKY7VEXE/6O8oSXlwu1Pw4+3uJsR49Nrc29K55zhi8eDWt3RGYrjYkry81DKAt2LgL9m5isaxnA+8PbM/EE93gE4JDO3bxVDHXcFYGvg+sy8vZZirZuZlzeMYWIrtD0ofb2b3uGqscyosexIKSf5U2ZutvBXjWTc3zO/lGQlSvvCe+pxZubqUx3DUCwvoexO+4g6fvMYahy/AW4B3jT03tV0K/SIOInS8vVw4CnA/sDszGze1aneSfg6pbXm03MKmgpM56T4fg3vB+ci4spWyUf9sN2ZsqJ+m3p1fUJmbtti/KE4tqG8kT6LMnP9kcy8quH4J1NmGc4Y1BV3LSKeCHwO2DIzZzQeexxW9//d0OHdlMT45Zn5xkbjzwT+A3gNZUvlQa/go4H3ZOZdC3n5qGO534Vqhxevj6R8uABc2NHF42CziDcDq2TmhyPisszcumEMW1Fm7wc72t1Gmb1vkoxGxGaZeU3M71e8gGzYIaXrNRlDcZxJKTk7n9Jl4AeZ+ZuWMYyDiLgOeEF20AFkQhyXArtS7j6flJkHty7tiYiHAx+n3OEL4FvA/i1LrWocTweOoCyWfgLlgn6fzBzpgulpWz4BrBYRjx7cjo6IR1NuRULZOKKVOcAZwPoRcTxlIc0/tho8It4HPI/SY/RLwLs7ql09AtibctvtK8DR2cFOgzURey5lpnhnym24g1rHwXis7v9uvTDYk1Ji8zNKB4hWDqb0HN0oM38P99WBHVIfO6BhLGPRa7OaQZn9mQk8LiIel5nfaxxDRNkN8xXMX8Hd5MJx8L6dmT+idERZHSAzW5dvHAjsy/37FUP7PsVQ+ssPymrWWMjzptLllFZXW1DKnm6PiPMz808Lf9ly59ddJ8QDmfnLOsFxRP1sXaXx+LdS3ie6dgjwssFkX53NP4v5LUdHYjrPFO9C2ZzifyhXLxsB/0RJgl6XmR9rGMtawHY1jgvqL1Grse+lJDt31lODH+jgdk/rmYY1KDPW7wVuoLQ4+sJUzwpGxLPquLsAP6RcIJyaHbWQiQ5X90fZenyP+udWSp352zJz0q19pzCOnwKPywlvMnUW7JrM3KRhLBN7bf4AmNO69j4iPkQp9bqS+XWrmY134qwfsm+l3OH6UJSNjw5oVN993+3fiDh5Ql1xL0XE7pTb9QusycjMExf6wqmL5yGUyZ23AY/MzJW6iKMrtTzzkcDXWHD/gaY1xhHxmcx83dDxG4G3ZsOuJDF5h6s7gHmZeWrDOGYMFtkNnVtr1DPW0zYpBogFNya4tnVBfp2VvCczMyLWp9wS/Z/MvLRhDAtNdLIu+GoUy1qUGbhXUTphHE9JQp6QU7xpRUScBXwRODk7WKk8STyrAn+mfMA1Xd1fL5S+T7m1dF09d33LN9I65k8y83FL+tgUxbJPZh414dwHO6ivvpZSztPJJiqTqTW1q7WaqZ2w/qLpreAHiGdlyoTK8OYEn2r1eVL//+9Wx+16TcabKLXmTwJ+XmP6fmaetbDXLW8i4uhJTmdmvqZ5MB2LiCMpedZX6qmXUibi1qLU4R/QKI7HUe5Ir52ZW0TElsALc8T97qdz+QSU/n2bUlb3N92YICJeR7my/0OUViFvBy4BnhgRn8vMD7WIY7Kkt9YA/XbiDN1UiohTKD+L4yi1WIOG4ydGxLypHj/HbBesCTPUTRdRAS+hlI+cHRFnUGbNJ+uDOtWuiohXT/w3GRGvBFq3e3ppRPw5M4+vMRxO49uQ1fXAigzNPnUhIr5IWUR1D2WR3eoR8fHMPLjB8PkAX3flWMrGHYOV7HtS3sde1mLwzLw3It6RmV8GTmsx5kKsTFlUdXFHZXhjIUfc5mtpReme9AFKb/OV6+nMzI0bhrElsEPOb4V2BOVi6W+BKxrG8RlKnvVpgMy8vL6PjTQpnrYzxRExB3gG5ZfldEod6Q+y0cYEEXEl5ZfiIZR63g0y89YofYsvarjQbzvgg5RatPdT3swfTuk/+urMPKNRHDtmXR2r8Vi9XGerd6WUUexE+fA/JRvs1FXHX5fS0uhPlMWfALMpyeiLM/OmFnHUWFahJByfA54D3J6Z+7cafyiOk4GtgDNZ8LZs0x3tBovqIuIV1B3cKIlQi+1876G0BwzK78Kg9KurFf5XZebmizo3xTF8kPmlTvddUGf7He2IiL8FNsnMoyNiFuUuws9ax9GlKJ2cDqOsEYKSBO6fDTcQqXH8gLJu6VDgBZR1Oytk5r82jOFaYNusm+rUEskfZuamLe/0xPxGCsN3mka+OHg6zxTvRvlwuTQz946ItZm/hWsLf6236W+LiOsGdcSZeWeUDTVaORx4D+X2/FmUnX8uiIjNKO3ImiTFwA8iYj8W3J3qU1NdSzzGPkzHq5frbPUXgS/WmtqXAe+krB5uMf5NwFMiYidgcJF4emae2WJ8gFhwG93XAqdS6onnRjfb6J5G97OBACtG2TjkRcDhmXlXNNoWPRt3glkMl0TEdpl5AUBEPIXS776ll9e/hzvDJI37itfJptmUu35HU+5qfIH5yWFfHE157xzcLXhlPfesxnGskqV3c9S7wgdFaafYLCmmfJZdFhHnML/e/T/qpMt3GsZxa5TuXgkQEbsBNy/8JUtuOs8U/zAzt62/IDtSbn9dnQ36Kdbxr6HMwK1AedPYk/kzgl/IzL9pFMd9V0oRcfXwuI2v4j5LeQMd3p3qnsx8bYvxx01EnJuZffsgGTux4Da6w38D0LrOelzUC9h3Aj+idK95NOV962kLfeFyJOZvxb4iJQn8ZT3egLIQtNlM8biIsnnKEynbwQ9m4y5vcQdhnEw2AzkVs5KLEcd5lDvSJ1EmvW4CPpiZmzaOYx3K7oJQ7oSPtA3aYsbwGOBIykZpt1Hqml8x6nVT03mmeF6U7WI/Q7k1+wdKb8VWbqbUXgH8aujrwXErwz2BJ7bNmfIrnoiYWWvPnpwL9nw9K0qv3r6aFxEn0vHqZfFy4IZBjXtE7EVZKPJzOmjVN5SkL6B1cp6ZnwCGV5X/Ikov7T55ftcBDETpU3wCcGJmdtUqEMod0BzcNaizgX3027r2YbA52B5A07681f7Ag4H9KOWROwF7tQwgSn9gKIkowGMj4rHZuI1k/XfxzPo7uUJm/j4iDgA+Nspxpu1M8bCI2JCyi12zHYgeII51hhaYtRpzYfV5K2fmilM8/mATgEsoPQT/p55/DKXZeLOdd8aJq5fHQ/29fGZm/l99c/8S8GbKDmZ/02oNwlA8aw0drky5PfuwVjWCEfHKzPxCRBw42eOZ+dHJzi/PovS4v59suCV7lC5CL69/7qXUFn+5ZQw1jrdRFrA/i7LA6zXAFzNz5NvpjrP68zgM2J5yEXsesF/rn8c4iLIz6sDKlBnji8dhcXtE/DIzJ/33u9Tfc7omxRFxHPA9SruY1ivZJxWNt18cB4MSjVo3+nnmb4iwIbC3i+/UpRjatS4iPgnckpkH1ePmt0MnExEXZ+aTGo31+sz8dK0dvZ/MnNsijnEyVEYRlA/9jSgtPpttyT4hnk2Af6HcGm5efx2l5/uzKf8/vpmZ324dQ99FxELXHWTjvubDorSf/ViOQX/xiLghM9cf5feczuUTn6P0UzysFl9fCnwvMz/eYUxdtL3q2qyhWadPM39XrHsotWm9TIqjUU9FLdKMoRKfnSk7mA00f/+LBbcUXoGyqKlZHJk5aGfUu+T3gWTmE4aP68/on1rHMWG2+B7gHa1jAKhJcC8T4Yg4jIWUHTbsErM9ZfOrE4ALGa/c4kagyZqpxTDyWd1pmxRn2Tb3e5Rm5ztSem4+nrJHd1c+0+HYXZlB2V574j/amZR2dX3VpKeiFukE4LsRcSul5v77ABHxWMquTK0Nbyl8N2WxyD+0GjwiFlamkZn5/laxjKvMvKR2oGgmIi6kLPj7CqUMrZO64igtPg+jJD0Pory//7F1m7wODXcdmUtph9aFR1JKWPagLOL/b+CEzLyydSATLhRWoJSeXdJw/N8zefI7KBkd7XjTuHziTGBVyuK671N6FP+mgzg2Bm7MzL9ExDMoja6Pzcbbx3aljyUji6NVT0UtWv2gXwf4Vm1TN5jJXy0zm72513Hvt1Vp4/HfOsnpVYF9gLUyc7XGIXVuQn31CpTd3B6WmX/fMIZNM/PaVuMtJI55lI1/vkK5i/Fqylbt7+40sA607N60iDhWoiTHBwNzM/PwxuMPL+y7G/h5Zp7bMoaWpu1MMXA55c1rC8qMz+0RcX5mTuzAMNVOBmbXmadPU3qQfhHYpXEcXRmn2zrjpElPRS3aoP/shHM/6SIW4KdRNvD4XBc9rDPzvpnqiHgIZXX73pQFiB95oNct54bvaN0NfJ3yvt7S7RFxFPCozHxuRGwObJ8TtiZvITOvG7p4OzoiLgV6lxTT8W6LNRl+HiUh3pDSLeaU1nFk5jFRNj969DhcuE21aZsUZ+Zb4L439n+kNNZ+JLBS41Duzcy7I+LFlCb4h9U3kb7YuesAxtQbKT0VN4uIm6g9FbsNSWNgK8pM3FERsQJlbcSXMvN3rQKIsqHJgZTfx2OAbbJsRNRLw/XV9WeyWmb+uXEYn6d8hr23Hv+E0oGidVJ8Z0Q8iLJZw4cpF/IrNI6h9yLiWMqE3+mU2eEfdxjLC4BDKOU0G0XE1sD7ulzsN5Wmc/nEmygL7Z5E6Tn6fUonirMax3EhpU/eeyk7mP0sIn6cmVu0jEPjadBTkdIqb/fMPL7jkDQmIuLvKHeV1qQ0539/Zl43xWMeDLyEcsH2ycz8w1SONx3UWv83UBa3XQSsDnw8Mw9uGMNYlFvVxX6/piRAb6HslPqfU/17OS4m1K8+mI62II+Ie5m/3fdwktZ8K/QoG6TtBJwz9Lt5xcQFqsuLaTtTTGmd81FKv7y7O4xjb8ob6r/XhHgj4LgO41GHImJ1yizxupQthb9Tj99KKfkxKe6xiJhBuSW6N+WW6EcovxNPo8wKPW6KQ3grZTOZfwbeG3Ff9VPzD9sxsnlm/i4iXgF8A3gXZUOoZkkx8Mfaw3pQbrUdHSwEzcxfRMSs+nXvOpRk5lgsDs/McZqdvysz7xh6r4COS0um0nROik+hLHC7u8sFbpl5VUS8k7JNKpn5M+BDLWPQWDmOsvPP+cDrKHcQAnhxZl7WYVwaDz+ltCk8ODPPGzp/UszfOWrKjNmH7bhYMSJWBF5EKYG7a0IC0MKBlPUoG0fEucAsoNnGMlH+g+cAb6Lc2YqIuBs4LDPf1yoOjaUrI2JPSnvLTSi76523iNdMW9O5fOIyyurYDSkzLKcCj8/MpgvchuttMnO5r7fRwg3fVqqzgjdTFii0rlHUGIqI1SxZGC8RsR/wTuBHlFn8RwNfyMynNY5jJrAp5SL62sy8q+HYBwLPBfatEzuDXUmPAM7IzENbxaLxEhEPpkzuPLue+ibwb8vrZ9p0TooH2wu/HfjzYIFb6xYqD1BvY01xT01sUWfLOsFYbQqgCSJio0EiWI8DeGxm/rRxHE+lTPLcdwc3M49tNPalwLMy89YJ52dRWhl23ppMbUXEypTS0McCVwBHdVyq2sR0Lp+4KyL2APYCXlDPrdhFHJPU29zbQRwaD1tFxKCTQACr1OM+12xqfDYF0P2dDNx34ZqZGRFfoizibiIijgM2Bi6jLPiDchHVJCkGVpyYEANk5i21tET9cwxwF6WJwXMpG7oc0GVALUznpHhcFrj1qt5GC5eZMxb9LPVNZh4z+DoiDhg+VjciYjPKLqhrRMRLhh5anbKQu6XZlAV/Xd26/etSPqbl1+ZDpYBHAT/sOJ4mpnNSvMrwLceaGDffAhF4M6Xe5i+ULWW/CfR+q1RJD2h61qwtfzYFnk9pifeCofO/pyySbenHlD77XW3wM3yHa1jQ/gJB4+G+mvba0KDLWJqZ1jXFwKsHTa1rKcUBmdl0z3pJWhLWmY+XiNg+M8/vaOz/olwkPQTYmjIb95fB4y7YVlci4h7m90oOYBVK3+bluhRwOs8U70ZpY7Qnpcfnq5m/OnLKDb2ZTco3M0kDEzcFmFB3vtx+wIyziHhHZn4Y2LNOqiyg0eLH04C1KXWbw56G28KrQ30tBZy2SXFmXh8RuwNfA34JPDsz/9QwhEPq3y+h3Pb6Qj3eg7IjkCQB47MpgBZwdf173kKfNbV2Bd6dmVcMn4yI/wP+g/bbPEu9Nu3KJyLiChacoX0EZeefvwBk5paN45mXmbMXdU6SpGGD7Z0f4LHlditdaVxNx5ni53cdwASrRsRjMvN6KD0vgVU7jkmStBARcdrCHm9UArfmQh5bpcH4koZMx6T4910HMMFbgHMi4npKfeAGwOu7DUmStAjbAzdQugZdSHn/bm1eRLwuMz8zfDIiXgtc3EE8Uq9Nx/KJn1HKJyZ7A8vMfEzjkIiIlYDN6uE1mfmXhT1fktStug37syjrQLYE/hs4ITObtfaMiLWBUyi9gAdJ8GzgQcCLM/NXrWKRNA2T4nFT9wU/ENggM19XN/DYNDO/3nFokqTFUCc29gAOBuZm5uGNx98R2KIeXpmZZ7UcX1IxrZPiiHgh8PR6eE4XiWhEnEi5wn91Zm5Rk+TzMnPr1rFIkhZfTYafR0mIN6S0SPtcZt7UZVySujEda4oBiIgPAk8Gjq+n9o+Ip2bmexqHsnFmvnzQ5zIz74y+bP0iSdNURBxLmZ09nTI7/OOOQ5LUsWk7UxwRlwNbZ+a99XgGcGkHLdnOA3YGzs3MbSJiY0pd2rYt45AkLb6IuJf5O3YNfxC6oYrUU9N2prhaE/i/+vUaHcUwBzgDWD8ijgd2AP6xo1gkSYshM1foOgZJ42XazRRHxCcpLXTWAz4InEO5sn868K7MPLGDmNYCtqtxXJCZt7aOQZIkSUtvOibF+wO7A+sAZwI/By4DLuqifU1EvBg4KzPvqMdrAs/IzK+1jkWSJElLZ9olxQMRsQElOd6dsvPPFym1vD9tHMdlEztNRMSlmfnElnFIkiRp6U3bpHhYRDwR+BywZWbOaDz25RMX97lnvSRJ0vQybRcaRMTMiHhBXdz2DeBa4CUdhDIvIj4aERvXPx/F7TklSZKmlWk3UxwRg205dwF+CHwJODUz/7jQF05dPKsC/wI8k9LW59vAv3cVjyRJkpbcdEyKz6LUD5+cmbd1HMsM4DuZuWOXcUiSJGnZTLs+xZm5U9cxDGTmPRFxb0SsMeg+IUmSpOln2iXFY+gPwBUR8W3m745EZu7XXUiSJElaEibFy+6r9Y8kSZKmqWlXUzyOImIV4NGZeW3XsUiSJGnJTduWbOMiIl5A2VHvjHq8dUSc1mlQkiRJWiImxcvuIGBb4HaAzLwMeEx34UiSJGlJmRQvu7sm6TxxbyeRSJIkaam40G7ZXRkRewIzImITYD/gvI5jkiRJ0hJwpnjZvRl4PPAX4ATgd8ABXQYkSZKkJWP3CUmSJPWe5RNLaVEdJjLzha1ikSRJ0rIxKV562wM3UEomLgSi23AkSZK0tCyfWEoRMQN4FrAHsCXw38AJmXllp4FJkiRpibnQbill5j2ZeUZm7gVsB1wHnBMRb+o4NEmSJC0hyyeWQUSsBDyPMlu8IfAJ4JQuY5IkSdKSs3xiKUXEscAWwOnAlzLzxx2HJEmSpKVkUryUIuJe4I/1cPh/YgCZmau3j0qSJElLw6RYkiRJvedCO0mSJPWeSbEkSZJ6z6RYkiRJvWdSLEmSpN4zKZYkSVLv/X+gO1HXSGsMZ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p:nvPr/>
        </p:nvSpPr>
        <p:spPr>
          <a:xfrm>
            <a:off x="425245" y="4876800"/>
            <a:ext cx="7658100" cy="923330"/>
          </a:xfrm>
          <a:prstGeom prst="rect">
            <a:avLst/>
          </a:prstGeom>
          <a:ln>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n-US" dirty="0" smtClean="0"/>
              <a:t>Sedan is the most sought after body type used car in market.</a:t>
            </a:r>
          </a:p>
          <a:p>
            <a:pPr marL="285750" indent="-285750">
              <a:buFont typeface="Arial" panose="020B0604020202020204" pitchFamily="34" charset="0"/>
              <a:buChar char="•"/>
            </a:pPr>
            <a:r>
              <a:rPr lang="en-US" dirty="0" smtClean="0"/>
              <a:t>Hue in the chart shows body type vis a vis year make cars available in the market.</a:t>
            </a:r>
            <a:endParaRPr lang="en-US" dirty="0"/>
          </a:p>
        </p:txBody>
      </p:sp>
      <p:pic>
        <p:nvPicPr>
          <p:cNvPr id="20482"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0098" y="1066800"/>
            <a:ext cx="7597160" cy="3686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621185495"/>
      </p:ext>
    </p:extLst>
  </p:cSld>
  <p:clrMapOvr>
    <a:masterClrMapping/>
  </p:clrMapOvr>
  <mc:AlternateContent xmlns:mc="http://schemas.openxmlformats.org/markup-compatibility/2006" xmlns:p14="http://schemas.microsoft.com/office/powerpoint/2010/main">
    <mc:Choice Requires="p14">
      <p:transition spd="slow" p14:dur="2000" advTm="47282"/>
    </mc:Choice>
    <mc:Fallback xmlns="">
      <p:transition spd="slow" advTm="472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https://insaid.co/wp-content/themes/betheme/dashboard-assets/app-assets/images/logo/insaidTex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228600"/>
            <a:ext cx="952500" cy="5429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nsaid.co/wp-content/themes/betheme/dashboard-assets/app-assets/images/logo/logo.png">
            <a:hlinkClick r:id="rId5"/>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10350" y="228600"/>
            <a:ext cx="476250" cy="47625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p:nvPr/>
        </p:nvCxnSpPr>
        <p:spPr>
          <a:xfrm>
            <a:off x="152400" y="914400"/>
            <a:ext cx="82296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08154" y="152400"/>
            <a:ext cx="8197646" cy="642938"/>
          </a:xfrm>
          <a:prstGeom prst="rect">
            <a:avLst/>
          </a:prstGeom>
          <a:noFill/>
        </p:spPr>
        <p:style>
          <a:lnRef idx="0">
            <a:schemeClr val="accent1"/>
          </a:lnRef>
          <a:fillRef idx="3">
            <a:schemeClr val="accent1"/>
          </a:fillRef>
          <a:effectRef idx="3">
            <a:schemeClr val="accent1"/>
          </a:effectRef>
          <a:fontRef idx="minor">
            <a:schemeClr val="lt1"/>
          </a:fontRef>
        </p:style>
        <p:txBody>
          <a:bodyPr rtlCol="0" anchor="ctr"/>
          <a:lstStyle/>
          <a:p>
            <a:r>
              <a:rPr lang="en-US" sz="3600" dirty="0" smtClean="0">
                <a:solidFill>
                  <a:srgbClr val="002060"/>
                </a:solidFill>
              </a:rPr>
              <a:t>Body Type &amp; Price Quoted</a:t>
            </a:r>
            <a:endParaRPr lang="en-US" sz="3600" dirty="0">
              <a:solidFill>
                <a:srgbClr val="002060"/>
              </a:solidFill>
            </a:endParaRPr>
          </a:p>
        </p:txBody>
      </p:sp>
      <p:sp>
        <p:nvSpPr>
          <p:cNvPr id="2" name="AutoShape 2" descr="data:image/png;base64,iVBORw0KGgoAAAANSUhEUgAAAsUAAAGnCAYAAABfHyrUAAAAOXRFWHRTb2Z0d2FyZQBNYXRwbG90bGliIHZlcnNpb24zLjMuMiwgaHR0cHM6Ly9tYXRwbG90bGliLm9yZy8vihELAAAACXBIWXMAAAsTAAALEwEAmpwYAAA00klEQVR4nO3de9ztY5n48c9lbyFCaSchJDES0k5kakI1pYMOmtDBSKnfVEjnmplt18x0oFQ0SklIUiSmkQ4OHZyyHSKnMjpgVDTooIPD9fvjvpe99uOxj+u5v+vZ38/79dqv/Xy/a63nvnievdb1vb/Xfd2RmUiSJEl9tkLXAUiSJEldMymWJElS75kUS5IkqfdMiiVJktR7JsWSJEnqPZNiSZIk9d7MrgMAePjDH54bbrhh12FIkiRpOXfxxRffmpmzJp4fi6R4ww03ZN68eV2HIUmSpOVcRPxisvOWT0iSJKn3TIolSZLUeybFkiRJ6j2TYkmSJPWeSbEkSZJ6z6RYkiRJvWdSLEmSpN4zKZYkSVLvmRRLkiSp90yKJUmS1HsmxZIkSeo9k2JJkiT1nkmxJEmSem9m1wEsjrlzY5m/x5w5OYJIJEmStDxypliSJEm9Z1IsSZKk3jMpliRJUu+ZFEuSJKn3TIolSZLUeybFkiRJ6j2TYkmSJPWeSbEkSZJ6z6RYkiRJvWdSLEmSpN4zKZYkSVLvmRRLkiSp90yKJUmS1HsmxZIkSeo9k2JJkiT1nkmxJEmSem9m1wFMJ3PnxjJ/jzlzcgSRSJIkaZScKZYkSVLvmRRLkiSp90yKJUmS1HsmxZIkSeq9xUqKI+ItEXFlRPw4Ik6IiJUjYqOIuDAirouIEyPiQfW5K9Xj6+rjG07pf4EkSZK0jBaZFEfEusB+wOzM3AKYAewOfAg4NDMfC9wG7FNfsg9wWz1/aH2eJEmSNLYWt3xiJrBKRMwEHgzcDOwEnFQfPwZ4Uf1613pMfXzniFj2XmaSJEnSFFlkUpyZNwGHAL+kJMN3ABcDt2fm3fVpNwLr1q/XBW6or727Pn+tid83IvaNiHkRMe+WW25Z1v8OSZIkaaktTvnEQymzvxsBjwJWBZ6zrANn5pGZOTszZ8+aNWtZv50kSZK01BanfOKZwM8y85bMvAv4KrADsGYtpwBYD7ipfn0TsD5AfXwN4LcjjVqSJEkaocVJin8JbBcRD661wTsDVwFnA7vV5+wFnFq/Pq0eUx8/KzPd21iSJElja3Fqii+kLJi7BLiivuZI4J3AgRFxHaVm+Kj6kqOAter5A4F3TUHckiRJ0sjMXPRTIDPnAHMmnL4e2HaS5/4ZeNmyhyZJkiS14Y52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r2ZXQegJTN3bizz95gzJ0cQiSRJ0vLDmWJJkiT1nkmxJEmSes+kWJIkSb1nUixJkqTeMymWJElS75kUS5IkqfdMiiVJktR7JsWSJEnqPZNiSZIk9Z5JsSRJknrPpFiSJEm9Z1IsSZKk3luspDgi1oyIkyLimoi4OiK2j4iHRcS3I+Kn9e+H1udGRHwiIq6LiMsjYpup/U+QJEmSls3izhR/HDgjMzcDtgKuBt4FnJmZmwBn1mOA5wKb1D/7AkeMNGJJkiRpxBaZFEfEGsDTgaMAMvOvmXk7sCtwTH3aMcCL6te7AsdmcQGwZkSsM+K4JUmSpJFZnJnijYBbgKMj4tKI+GxErAqsnZk31+f8Cli7fr0ucMPQ62+s5yRJkqSxtDhJ8UxgG+CIzHwi8Efml0oAkJkJ5JIMHBH7RsS8iJh3yy23LMlLJUmSpJFanKT4RuDGzLywHp9ESZJ/PSiLqH//pj5+E7D+0OvXq+cWkJlHZubszJw9a9aspY1fkiRJWmaLTIoz81fADRGxaT21M3AVcBqwVz23F3Bq/fo04NW1C8V2wB1DZRaSJEnS2Jm5mM97M3B8RDwIuB7Ym5JQfzki9gF+AfxDfe7pwC7AdcCd9bmSJEnS2FqspDgzLwNmT/LQzpM8N4E3LltYkiRJUjvuaCdJkqTeMymWJElS75kUS5IkqfdMiiVJktR7JsWSJEnqPZNiSZIk9Z5JsSRJknrPpFiSJEm9Z1IsSZKk3jMpliRJUu+ZFEuSJKn3TIolSZLUeybFkiRJ6j2TYkmSJPWeSbEkSZJ6z6RYkiRJvWdSLEmSpN4zKZYkSVLvmRRLkiSp90yKJUmS1HsmxZIkSeo9k2JJkiT1nkmxJEmSes+kWJIkSb1nUixJkqTem9l1AJqe5s6NZf4ec+bkCCKRJElads4US5IkqfdMiiVJktR7JsWSJEnqPZNiSZIk9Z5JsSRJknrPpFiSJEm9Z1IsSZKk3jMpliRJUu+ZFEuSJKn3TIolSZLUeybFkiRJ6j2TYkmSJPWeSbEkSZJ6z6RYkiRJvWdSLEmSpN4zKZYkSVLvmRRLkiSp90yKJUmS1HsmxZIkSeo9k2JJkiT13syuA5CW1ty5sczfY86cHEEkkiRpunOmWJIkSb3nTLG0jJyxliRp+nOmWJIkSb1nUixJkqTeMymWJElS75kUS5IkqfdMiiVJktR7JsWSJEnqPZNiSZIk9Z59iqXlgL2SJUlaNs4US5IkqfdMiiVJktR7JsWSJEnqPZNiSZIk9Z5JsSRJknrPpFiSJEm9t9hJcUTMiIhLI+Lr9XijiLgwIq6LiBMj4kH1/Er1+Lr6+IZTFLskSZI0EksyU7w/cPXQ8YeAQzPzscBtwD71/D7AbfX8ofV5kiRJ0tharKQ4ItYDngd8th4HsBNwUn3KMcCL6te71mPq4zvX50uSJEljaXFnij8GvAO4tx6vBdyemXfX4xuBdevX6wI3ANTH76jPX0BE7BsR8yJi3i233LJ00UuSJEkjsMikOCKeD/wmMy8e5cCZeWRmzs7M2bNmzRrlt5YkSZKWyMzFeM4OwAsjYhdgZWB14OPAmhExs84GrwfcVJ9/E7A+cGNEzATWAH478sglSZKkEVnkTHFmvjsz18vMDYHdgbMy8xXA2cBu9Wl7AafWr0+rx9THz8rMHGnUkiRJ0ggtS5/idwIHRsR1lJrho+r5o4C16vkDgXctW4iSJEnS1Fqc8on7ZOY5wDn16+uBbSd5zp+Bl40gNkmSJKkJd7STJElS75kUS5IkqfeWqHxCkhZm7txl36dnzhzX5UqS2nOmWJIkSb1nUixJkqTeMymWJElS75kUS5IkqfdMiiVJktR7JsWSJEnqPZNiSZIk9Z5JsSRJknrPpFiSJEm95452kpYr7qonSVoazhRLkiSp90yKJUmS1HsmxZIkSeo9a4olaQqMQ23zOMQgSdOFM8WSJEnqPZNiSZIk9Z5JsSRJknrPmmJJ0pRa1tpm65olteBMsSRJknrPpFiSJEm9Z1IsSZKk3jMpliRJUu+ZFEuSJKn3TIolSZLUeybFkiRJ6j37FEuSlnvL2isZ7JcsLe+cKZYkSVLvmRRLkiSp90yKJUmS1HsmxZIkSeo9k2JJkiT1nkmxJEmSes+kWJIkSb1nUixJkqTeMymWJElS75kUS5IkqfdMiiVJktR7JsWSJEnqPZNiSZIk9Z5JsSRJknrPpFiSJEm9Z1IsSZKk3jMpliRJUu+ZFEuSJKn3TIolSZLUeybFkiRJ6j2TYkmSJPWeSbEkSZJ6z6RYkiRJvTez6wAkSeqLuXNjmV4/Z06OKBJJEzlTLEmSpN4zKZYkSVLvmRRLkiSp90yKJUmS1HsutJMkqUeWdbEfuOBPyydniiVJktR7JsWSJEnqPZNiSZIk9Z5JsSRJknpvkUlxRKwfEWdHxFURcWVE7F/PPywivh0RP61/P7Sej4j4RERcFxGXR8Q2U/0fIUmSJC2LxZkpvht4a2ZuDmwHvDEiNgfeBZyZmZsAZ9ZjgOcCm9Q/+wJHjDxqSZIkaYQWmRRn5s2ZeUn9+vfA1cC6wK7AMfVpxwAvql/vChybxQXAmhGxzqgDlyRJkkZlifoUR8SGwBOBC4G1M/Pm+tCvgLXr1+sCNwy97MZ67mYkSZJY9n7J9krWqC32QruIWA04GTggM383/FhmJrBEv50RsW9EzIuIebfccsuSvFSSJEkaqcWaKY6IFSkJ8fGZ+dV6+tcRsU5m3lzLI35Tz98ErD/08vXquQVk5pHAkQCzZ8/2ck+SJDXl7n4atjjdJwI4Crg6Mz869NBpwF71672AU4fOv7p2odgOuGOozEKSJEkaO4szU7wD8Crgioi4rJ57D/BB4MsRsQ/wC+Af6mOnA7sA1wF3AnuPMmBJkiRp1BaZFGfmD4AHur+w8yTPT+CNyxiXJEmS1MwSdZ+QJEnSaNmJYzy4zbMkSZJ6z6RYkiRJvWdSLEmSpN4zKZYkSVLvudBOkiSp59zIxKRYkiRJY6LLThyWT0iSJKn3TIolSZLUeybF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j2TYkmSJPWeSbEkSZJ6z6RYkiRJvWdSLEmSpN6bkqQ4Ip4TEddGxHUR8a6pGEOSJEkalZEnxRExA/gk8Fxgc2CPiNh81ONIkiRJozIVM8XbAtdl5vWZ+VfgS8CuUzCOJEmSNBJTkRSvC9wwdHxjPSdJkiSNpcjM0X7DiN2A52Tma+vxq4CnZOabJjxvX2DfergpcO0yDv1w4NZl/B7LahxigPGIYxxigPGIYxxigPGIYxxigPGIYxxigPGIYxxigPGIYxxigPGIwxjmG4c4xiEGGE0cG2TmrIknZy7jN53MTcD6Q8fr1XMLyMwjgSNHNWhEzMvM2aP6ftM1hnGJYxxiGJc4xiGGcYljHGIYlzjGIYZxiWMcYhiXOMYhhnGJwxjGK45xiGGq45iK8omLgE0iYqOIeBCwO3DaFIwjSZIkjcTIZ4oz8+6IeBPwTWAG8LnMvHLU40iSJEmjMhXlE2Tm6cDpU/G9F2JkpRjLYBxigPGIYxxigPGIYxxigPGIYxxigPGIYxxigPGIYxxigPGIYxxigPGIwxjmG4c4xiEGmMI4Rr7QTpIkSZpu3OZZkiRJvWdSLEmSpN6bkppi9VNEPBTYBFh5cC4zv9ddRJIkSYtnWs8UR8S6EfHUiHj64E8HMbwqIh4y4dzzW8fRtYh4LfA9SteRufXvgxqO//qIWPkBHtu/VRxDY565OOeWZxHxsIX96SCeh0bEtl2+X0iTiYjjFudco1heGBGH1D8v6CIGjY+I2GFxzjWIY9WIWKF+/bj6e7riyMeZrgvtIuJDwMuBq4B76unMzBc2juN24OfAHpl5dT13SWZu02j83wIXAucC5wEXZuadLcaeEMcVwJOBCzJz64jYDPiPzHxJo/H/BFwPvCIzL5vwWMufx8rAg4GzgWcAUR9aHTgjMzdrEMM7MvPDEXEYcL9/4Jm531THUOP4WR0/Jnk4M/MxLeKosbwW2J+ymdBlwHbA+Zm5U6Pxx+JnMhTPSsBLgQ0ZumOYme9rMPYVTPL/YCiGLac6hhrHxzLzgIj4r8niaflZMvE9KiJmAFdk5uatYqjjfgDYFji+ntoDuCgz39MwhpWBfYDHs+Bdx9e0iqHG8bxJYpjyfx/jFsdkn58tP1OHxrwYeBrwUEq+cxHw18x8xSjHmc7lEy8CNs3Mv3Qcx88o/4BPioiDMvMrTJ4ETJWNKB/wTwXeDTypJiPnAudm5pcbxfHnzPxzRBARK2XmNRGxaaOxAa4B3gl8LSIOz8xDhh5r+fN4PXAA8CjgkqHzvwMObxTD1fXveY3Gm1RmbtTl+BPsz/yLth0HF20Nxx+Ln8mQU4E7gIuB1u+hgztpb6x/D2ZER/rhthgG4x6y0GdNoYh4N/AeYJWI+B3z36v+Sjftr54HbJ2Z99b4jgEurTG2chzl/fzvgfdRfi+uXugrRiwiPkWZ3NgR+CywG/DDljF0HUdEbE/JK2ZFxIFDD61O2YOitcjMOyNiH+A/6yTDZVMxyKi/ZxMR8Q3gZZn5h47juCQzt4mIhwMnAD8Cnt1qtmOSeFYF9qYkZhtlZpNf3og4ZWjcnYDbgBUzc5dG4w//HD4LPAR4ZWbe3NFV7Zsz87CWY46riAjKB9tGmfn+iHg08MjMbPYhExEXZeaT65voUzLzLxFxZWY+vlUM4yQifpyZW3Qcw6WZ+cQJ55r/Wx0HEfGBzHz3GMRxOfCMzPy/evww4JyWn2eD34uIuDwzt6y3yL+fmds1jGEw9uDv1YBvZObTWsXQdRwR8XeUu51vAD419NDvgf/KzJ9OdQwT4rkU+CfgUGCfzLwyIq7IzCeMcpzpPFN8J3BZrdO8b6aj9W1I4OY67q0R8ffAh4BmHzYR8SjK1dxTKTNhUGZ//hk4v1Ucmfni+uVBEXE2sAbwjVbjD8VxK/CiiHgDcGFEvKXl+BExKBe5aejr4fi+2iCGSW8HD8XQtMQI+E/gXsrF0vspb6onM//3tYUbI2JN4GvAtyPiNuAXDccHICJmUe5obM6Ct0OblHEMOS8inpCZVzQed1hExA6ZeW49eCodrHOp9ZEHARtQPhODxuU9wHsj4pXMv3BcH1in5YVj9QHg0voeHsDTgXc1juGu+vftEbEF8CvgEY1j+FP9+876GftbYJ3GMXQaR2Z+F/huRHw+M39RE3I6nIg8gHI3/JSaED+GUqY4UtN5pnivyc5n5jGtY+lSRNxLuU1/KPCVzPxrR3Ecl5mvWtS5KRx/slmnzSi1cVtk5kqN4jh6IQ9ni7q4eoUP8BLgkcAX6vEewK8zs/WFwmAW/76fUUT8KDO3ahnHUDx/R7loO6P1v5eI+BZwIvA2ygzMXsAtmfnOxnFcBTyWUv71F+Yngi1nBLcBjqb8LABuB16TmZc84IumJo5rgLdQJhMG61PIzN82jOEI6oVjZv5NlE4+38rMlheOg1jWYf4F6w8z81eNx38t5aJ5S8rvx2rAv2bmpxb6wtHG8C/AYcDOwCcpkwyfzcx/aRXDuMRRL0yOAwaLo28F9srMH7eKoaVpmxQDRMQqwKMz89oOY3gc8HbmzzIA7WZ+at3PoPZnI8qiv/Prn3mtaq67XigSEdtONqtSb729NDO/1CKOcRIR8zJz9qLONYjjQsrv50U1OZ5F+cB/4iJeOoqxF9rlYnCbuJWIuDgznzS4HVrPXdQ6+YmIDSY7n5lNZs/r+8N+mXloRKxRx76jxdiTxHJhZj6li7GHYhibC8eIeCFlhhjgu5n5X61jGCdRFqWu3NXvZ9dxRMR5wHsz8+x6/AzKIvqnNo7jbCZfEDvSXGvalk9EaRVzCPAgYKOI2Bp4Xwe3hr9Cqbf5DEOzDK1k5iAB/ihARGwIvAA4hrLSftI2ZaMyLgtFHiAh3hjYE9gdaJoUR8S/TnY+265eXjUiHpOZ19eYNgJWbTj+wCeAU4C1I+LfKYtF/rnR2BczvwPGoym17gGsCfySciHZ0uDW8M1RVpX/L/NnYJoZJL8R8Qim+D3iAca/JyL2AA7tMBkeXMSfHREHA19lwVK8ljPWd9ULhayxzaLMHDcVER+kzBIPuk/sFxHbZ4PuExHxysz8Qiy4qOs+mfnRBjE8YLekiGhS/jZOcVSrDhJigMw8J8rapdbeNvT1ypTuOXePepBpmxRTasC2Bc4ByMzLao1Ja3dn5hEdjHufWiYwqCvegfKBfwELFsdPicz8APCBMVoo8ihKq749gSdQauR27yCUPw59vTJlxX3TFdSUW8LnRMT1lERwA0p3jKYy8/go7XR2rqdelLV9YYOxNwKIiM9QatFOr8fPpXSwae3f6szoWym3RVen/JyaqrOBH6F0SfkN5Xfjakrrp1bOjYjDKeUk9/17aZiMfmTC8fAdlKTUwLcyuHB8RAcXjsN2obvuE4NE6yGTPNbqlvagL/MjKJ+nZ9XjHSktT1slo+MSB8D1tYxj0K3llZT2p01l5sUTTp0bESOvuZ+25RMRcUFmbjfhdtN9tyQbxnEQ5UPlFBacZWhyWzYibqXMNp1P7VWcmde1GHuSWIZvu52TmV9vOPa+lJrZdYEv1z+n5pi0Bau3vr6Zmc/oYNxBb+RrWpXTTBLHNsDfUj7czu2gbvR+q5QnO9cXEfEjStL3nSwr/XekdGvZp2EMky2SyQ4WHY6FOrmxM+UC9sxWF44TYuis+0RErJ+ZNzzAY89v/HnyLUrd7M31eB3g85n5961iGJc4an37XOa/f38fmJuZt7WKocYxfEdtBeBJwCcyc6StX6fzTPGVEbEnMCMiNgH2o1xBtTZY8Pf2oXMJtJq13rjrWicoLYVYsOn7/hHx1Ba33arDKRcGe2bmvBrTOF3xPZhSztJMRLx6wqmt6q23YxvH8a/AyyiLZwI4OiK+kpn/1jCM/42If2b+osNXUC4mm4gH2LRjINt3zbkrM38bEStExAqZeXZEfKxlAJm5Y8vxHkiUHS+PpnRF+QywDfCuzPxWg7GHP+h/Q2nred9jrWve6bb7xLcj4jmZ+fPhkxGxN2XWvFlSDKw/SESrX1PKr1rrPI6a/O4XEatm5h8X+YKpM1wKdzfz94gYqek8U/xg4L3Asyn/k74JvD8z/9xpYI1FxCcW9nirD9s6wzB8220GcGmrmfuIWIuSeO1B6bjwZeAfM3P9FuNPEs/wrl0zgFmUmvdWG3gMErGBlSmzUJdk5m6tYqhxXAtsNfi3WRfIXjbqK/xFxPAwYA7z72R8jzLb0eqOzuDieQdKO7YT6/HLgKsy8w0t4hiK5zuU8pEPAA+nJGRPbrl4ppaRDP9Mvkv5N9J6IdGPMnOrKC0130BJwI7LBv2SY4x2fRyIjrpPRMQuwMeA52XtgVvXrOwJPDczb2wRRx33cGAT5l+kvBy4LjPf3CqGcYkjSqvEzwKrZeajI2Ir4PWZ+U+tYmhp2ibF46Im5wdSumDsW2etN211qyci/gr8mJIE/i8T3lyzUYu6Lm+71fE+CZyQmT+IiPUobx57UOrUTmk4Yz2IZ3h1/92UVmgjXxSwJKL06f1SZj6n8bhnAy/OzNuH4vhqF7fJI+IhlGSjk16bEXEB8LeD34XoYGOCOu6qlB6oK1BmzdcAjs+2bchOprx3Dd6jXkW5eGqyNfxQHIONET5Oec86JSZp8dgHEfEFysXJ9zPzmg7G3xn4NOWC7bWUu4/Pa32rvsbyEsq2wgDfy8xTWsdQ43gxQxfzreOI0j1oN+C0oVLV5pv/RMT7gYMy8556vDrw8czce5TjTNvyiZh8g4I7KNuofrrhjPHRlGn9wQzLTZSOFK1u9axDmW16OSX5OhE4aZCANNR10/efAAfXWY4vUxLkj9SLlD0axgFMurr/UbV04ZetYxnyR9qV9Qy7g1Lu9O16/Ezgh4O7HC3uZkTEE4BjqZ0eai3+Xtm+1+ZDKYvrBjPUq9VzncjMuyPifErd+e8aD79xZr506HhuTMG2rYvh4lq7uRHw7nrh1EXnh87WZAw5ipIIHhale8+llETs4y0Gz8wza7nEOZRyyJ26uvubpcNDywVt91MXuH1+OBGOiH0zs+kW4Jl5Q8QC823NO21R8tUf1t+PtSklkyPfNXbazhTXq/pZLHhb4XeURHn1bLdpxLzMnB3j0V9yPUqnhQOBd2bmcYt4yajH77Tpe41hA8r/g92BVSi/Hydk5k8axzHp6v5suK3whAvHGcDfAF/OzKY7VEXE/6O8oSXlwu1Pw4+3uJsR49Nrc29K55zhi8eDWt3RGYrjYkry81DKAt2LgL9m5isaxnA+8PbM/EE93gE4JDO3bxVDHXcFYGvg+sy8vZZirZuZlzeMYWIrtD0ofb2b3uGqscyosexIKSf5U2ZutvBXjWTc3zO/lGQlSvvCe+pxZubqUx3DUCwvoexO+4g6fvMYahy/AW4B3jT03tV0K/SIOInS8vVw4CnA/sDszGze1aneSfg6pbXm03MKmgpM56T4fg3vB+ci4spWyUf9sN2ZsqJ+m3p1fUJmbtti/KE4tqG8kT6LMnP9kcy8quH4J1NmGc4Y1BV3LSKeCHwO2DIzZzQeexxW9//d0OHdlMT45Zn5xkbjzwT+A3gNZUvlQa/go4H3ZOZdC3n5qGO534Vqhxevj6R8uABc2NHF42CziDcDq2TmhyPisszcumEMW1Fm7wc72t1Gmb1vkoxGxGaZeU3M71e8gGzYIaXrNRlDcZxJKTk7n9Jl4AeZ+ZuWMYyDiLgOeEF20AFkQhyXArtS7j6flJkHty7tiYiHAx+n3OEL4FvA/i1LrWocTweOoCyWfgLlgn6fzBzpgulpWz4BrBYRjx7cjo6IR1NuRULZOKKVOcAZwPoRcTxlIc0/tho8It4HPI/SY/RLwLs7ql09AtibctvtK8DR2cFOgzURey5lpnhnym24g1rHwXis7v9uvTDYk1Ji8zNKB4hWDqb0HN0oM38P99WBHVIfO6BhLGPRa7OaQZn9mQk8LiIel5nfaxxDRNkN8xXMX8Hd5MJx8L6dmT+idERZHSAzW5dvHAjsy/37FUP7PsVQ+ssPymrWWMjzptLllFZXW1DKnm6PiPMz808Lf9ly59ddJ8QDmfnLOsFxRP1sXaXx+LdS3ie6dgjwssFkX53NP4v5LUdHYjrPFO9C2ZzifyhXLxsB/0RJgl6XmR9rGMtawHY1jgvqL1Grse+lJDt31lODH+jgdk/rmYY1KDPW7wVuoLQ4+sJUzwpGxLPquLsAP6RcIJyaHbWQiQ5X90fZenyP+udWSp352zJz0q19pzCOnwKPywlvMnUW7JrM3KRhLBN7bf4AmNO69j4iPkQp9bqS+XWrmY134qwfsm+l3OH6UJSNjw5oVN993+3fiDh5Ql1xL0XE7pTb9QusycjMExf6wqmL5yGUyZ23AY/MzJW6iKMrtTzzkcDXWHD/gaY1xhHxmcx83dDxG4G3ZsOuJDF5h6s7gHmZeWrDOGYMFtkNnVtr1DPW0zYpBogFNya4tnVBfp2VvCczMyLWp9wS/Z/MvLRhDAtNdLIu+GoUy1qUGbhXUTphHE9JQp6QU7xpRUScBXwRODk7WKk8STyrAn+mfMA1Xd1fL5S+T7m1dF09d33LN9I65k8y83FL+tgUxbJPZh414dwHO6ivvpZSztPJJiqTqTW1q7WaqZ2w/qLpreAHiGdlyoTK8OYEn2r1eVL//+9Wx+16TcabKLXmTwJ+XmP6fmaetbDXLW8i4uhJTmdmvqZ5MB2LiCMpedZX6qmXUibi1qLU4R/QKI7HUe5Ir52ZW0TElsALc8T97qdz+QSU/n2bUlb3N92YICJeR7my/0OUViFvBy4BnhgRn8vMD7WIY7Kkt9YA/XbiDN1UiohTKD+L4yi1WIOG4ydGxLypHj/HbBesCTPUTRdRAS+hlI+cHRFnUGbNJ+uDOtWuiohXT/w3GRGvBFq3e3ppRPw5M4+vMRxO49uQ1fXAigzNPnUhIr5IWUR1D2WR3eoR8fHMPLjB8PkAX3flWMrGHYOV7HtS3sde1mLwzLw3It6RmV8GTmsx5kKsTFlUdXFHZXhjIUfc5mtpReme9AFKb/OV6+nMzI0bhrElsEPOb4V2BOVi6W+BKxrG8RlKnvVpgMy8vL6PjTQpnrYzxRExB3gG5ZfldEod6Q+y0cYEEXEl5ZfiIZR63g0y89YofYsvarjQbzvgg5RatPdT3swfTuk/+urMPKNRHDtmXR2r8Vi9XGerd6WUUexE+fA/JRvs1FXHX5fS0uhPlMWfALMpyeiLM/OmFnHUWFahJByfA54D3J6Z+7cafyiOk4GtgDNZ8LZs0x3tBovqIuIV1B3cKIlQi+1876G0BwzK78Kg9KurFf5XZebmizo3xTF8kPmlTvddUGf7He2IiL8FNsnMoyNiFuUuws9ax9GlKJ2cDqOsEYKSBO6fDTcQqXH8gLJu6VDgBZR1Oytk5r82jOFaYNusm+rUEskfZuamLe/0xPxGCsN3mka+OHg6zxTvRvlwuTQz946ItZm/hWsLf6236W+LiOsGdcSZeWeUDTVaORx4D+X2/FmUnX8uiIjNKO3ImiTFwA8iYj8W3J3qU1NdSzzGPkzHq5frbPUXgS/WmtqXAe+krB5uMf5NwFMiYidgcJF4emae2WJ8gFhwG93XAqdS6onnRjfb6J5G97OBACtG2TjkRcDhmXlXNNoWPRt3glkMl0TEdpl5AUBEPIXS776ll9e/hzvDJI37itfJptmUu35HU+5qfIH5yWFfHE157xzcLXhlPfesxnGskqV3c9S7wgdFaafYLCmmfJZdFhHnML/e/T/qpMt3GsZxa5TuXgkQEbsBNy/8JUtuOs8U/zAzt62/IDtSbn9dnQ36Kdbxr6HMwK1AedPYk/kzgl/IzL9pFMd9V0oRcfXwuI2v4j5LeQMd3p3qnsx8bYvxx01EnJuZffsgGTux4Da6w38D0LrOelzUC9h3Aj+idK95NOV962kLfeFyJOZvxb4iJQn8ZT3egLIQtNlM8biIsnnKEynbwQ9m4y5vcQdhnEw2AzkVs5KLEcd5lDvSJ1EmvW4CPpiZmzaOYx3K7oJQ7oSPtA3aYsbwGOBIykZpt1Hqml8x6nVT03mmeF6U7WI/Q7k1+wdKb8VWbqbUXgH8aujrwXErwz2BJ7bNmfIrnoiYWWvPnpwL9nw9K0qv3r6aFxEn0vHqZfFy4IZBjXtE7EVZKPJzOmjVN5SkL6B1cp6ZnwCGV5X/Ikov7T55ftcBDETpU3wCcGJmdtUqEMod0BzcNaizgX3027r2YbA52B5A07681f7Ag4H9KOWROwF7tQwgSn9gKIkowGMj4rHZuI1k/XfxzPo7uUJm/j4iDgA+Nspxpu1M8bCI2JCyi12zHYgeII51hhaYtRpzYfV5K2fmilM8/mATgEsoPQT/p55/DKXZeLOdd8aJq5fHQ/29fGZm/l99c/8S8GbKDmZ/02oNwlA8aw0drky5PfuwVjWCEfHKzPxCRBw42eOZ+dHJzi/PovS4v59suCV7lC5CL69/7qXUFn+5ZQw1jrdRFrA/i7LA6zXAFzNz5NvpjrP68zgM2J5yEXsesF/rn8c4iLIz6sDKlBnji8dhcXtE/DIzJ/33u9Tfc7omxRFxHPA9SruY1ivZJxWNt18cB4MSjVo3+nnmb4iwIbC3i+/UpRjatS4iPgnckpkH1ePmt0MnExEXZ+aTGo31+sz8dK0dvZ/MnNsijnEyVEYRlA/9jSgtPpttyT4hnk2Af6HcGm5efx2l5/uzKf8/vpmZ324dQ99FxELXHWTjvubDorSf/ViOQX/xiLghM9cf5feczuUTn6P0UzysFl9fCnwvMz/eYUxdtL3q2qyhWadPM39XrHsotWm9TIqjUU9FLdKMoRKfnSk7mA00f/+LBbcUXoGyqKlZHJk5aGfUu+T3gWTmE4aP68/on1rHMWG2+B7gHa1jAKhJcC8T4Yg4jIWUHTbsErM9ZfOrE4ALGa/c4kagyZqpxTDyWd1pmxRn2Tb3e5Rm5ztSem4+nrJHd1c+0+HYXZlB2V574j/amZR2dX3VpKeiFukE4LsRcSul5v77ABHxWMquTK0Nbyl8N2WxyD+0GjwiFlamkZn5/laxjKvMvKR2oGgmIi6kLPj7CqUMrZO64igtPg+jJD0Pory//7F1m7wODXcdmUtph9aFR1JKWPagLOL/b+CEzLyydSATLhRWoJSeXdJw/N8zefI7KBkd7XjTuHziTGBVyuK671N6FP+mgzg2Bm7MzL9ExDMoja6Pzcbbx3aljyUji6NVT0UtWv2gXwf4Vm1TN5jJXy0zm72513Hvt1Vp4/HfOsnpVYF9gLUyc7XGIXVuQn31CpTd3B6WmX/fMIZNM/PaVuMtJI55lI1/vkK5i/Fqylbt7+40sA607N60iDhWoiTHBwNzM/PwxuMPL+y7G/h5Zp7bMoaWpu1MMXA55c1rC8qMz+0RcX5mTuzAMNVOBmbXmadPU3qQfhHYpXEcXRmn2zrjpElPRS3aoP/shHM/6SIW4KdRNvD4XBc9rDPzvpnqiHgIZXX73pQFiB95oNct54bvaN0NfJ3yvt7S7RFxFPCozHxuRGwObJ8TtiZvITOvG7p4OzoiLgV6lxTT8W6LNRl+HiUh3pDSLeaU1nFk5jFRNj969DhcuE21aZsUZ+Zb4L439n+kNNZ+JLBS41Duzcy7I+LFlCb4h9U3kb7YuesAxtQbKT0VN4uIm6g9FbsNSWNgK8pM3FERsQJlbcSXMvN3rQKIsqHJgZTfx2OAbbJsRNRLw/XV9WeyWmb+uXEYn6d8hr23Hv+E0oGidVJ8Z0Q8iLJZw4cpF/IrNI6h9yLiWMqE3+mU2eEfdxjLC4BDKOU0G0XE1sD7ulzsN5Wmc/nEmygL7Z5E6Tn6fUonirMax3EhpU/eeyk7mP0sIn6cmVu0jEPjadBTkdIqb/fMPL7jkDQmIuLvKHeV1qQ0539/Zl43xWMeDLyEcsH2ycz8w1SONx3UWv83UBa3XQSsDnw8Mw9uGMNYlFvVxX6/piRAb6HslPqfU/17OS4m1K8+mI62II+Ie5m/3fdwktZ8K/QoG6TtBJwz9Lt5xcQFqsuLaTtTTGmd81FKv7y7O4xjb8ob6r/XhHgj4LgO41GHImJ1yizxupQthb9Tj99KKfkxKe6xiJhBuSW6N+WW6EcovxNPo8wKPW6KQ3grZTOZfwbeG3Ff9VPzD9sxsnlm/i4iXgF8A3gXZUOoZkkx8Mfaw3pQbrUdHSwEzcxfRMSs+nXvOpRk5lgsDs/McZqdvysz7xh6r4COS0um0nROik+hLHC7u8sFbpl5VUS8k7JNKpn5M+BDLWPQWDmOsvPP+cDrKHcQAnhxZl7WYVwaDz+ltCk8ODPPGzp/UszfOWrKjNmH7bhYMSJWBF5EKYG7a0IC0MKBlPUoG0fEucAsoNnGMlH+g+cAb6Lc2YqIuBs4LDPf1yoOjaUrI2JPSnvLTSi76523iNdMW9O5fOIyyurYDSkzLKcCj8/MpgvchuttMnO5r7fRwg3fVqqzgjdTFii0rlHUGIqI1SxZGC8RsR/wTuBHlFn8RwNfyMynNY5jJrAp5SL62sy8q+HYBwLPBfatEzuDXUmPAM7IzENbxaLxEhEPpkzuPLue+ibwb8vrZ9p0TooH2wu/HfjzYIFb6xYqD1BvY01xT01sUWfLOsFYbQqgCSJio0EiWI8DeGxm/rRxHE+lTPLcdwc3M49tNPalwLMy89YJ52dRWhl23ppMbUXEypTS0McCVwBHdVyq2sR0Lp+4KyL2APYCXlDPrdhFHJPU29zbQRwaD1tFxKCTQACr1OM+12xqfDYF0P2dDNx34ZqZGRFfoizibiIijgM2Bi6jLPiDchHVJCkGVpyYEANk5i21tET9cwxwF6WJwXMpG7oc0GVALUznpHhcFrj1qt5GC5eZMxb9LPVNZh4z+DoiDhg+VjciYjPKLqhrRMRLhh5anbKQu6XZlAV/Xd26/etSPqbl1+ZDpYBHAT/sOJ4mpnNSvMrwLceaGDffAhF4M6Xe5i+ULWW/CfR+q1RJD2h61qwtfzYFnk9pifeCofO/pyySbenHlD77XW3wM3yHa1jQ/gJB4+G+mvba0KDLWJqZ1jXFwKsHTa1rKcUBmdl0z3pJWhLWmY+XiNg+M8/vaOz/olwkPQTYmjIb95fB4y7YVlci4h7m90oOYBVK3+bluhRwOs8U70ZpY7Qnpcfnq5m/OnLKDb2ZTco3M0kDEzcFmFB3vtx+wIyziHhHZn4Y2LNOqiyg0eLH04C1KXWbw56G28KrQ30tBZy2SXFmXh8RuwNfA34JPDsz/9QwhEPq3y+h3Pb6Qj3eg7IjkCQB47MpgBZwdf173kKfNbV2Bd6dmVcMn4yI/wP+g/bbPEu9Nu3KJyLiChacoX0EZeefvwBk5paN45mXmbMXdU6SpGGD7Z0f4LHlditdaVxNx5ni53cdwASrRsRjMvN6KD0vgVU7jkmStBARcdrCHm9UArfmQh5bpcH4koZMx6T4910HMMFbgHMi4npKfeAGwOu7DUmStAjbAzdQugZdSHn/bm1eRLwuMz8zfDIiXgtc3EE8Uq9Nx/KJn1HKJyZ7A8vMfEzjkIiIlYDN6uE1mfmXhT1fktStug37syjrQLYE/hs4ITObtfaMiLWBUyi9gAdJ8GzgQcCLM/NXrWKRNA2T4nFT9wU/ENggM19XN/DYNDO/3nFokqTFUCc29gAOBuZm5uGNx98R2KIeXpmZZ7UcX1IxrZPiiHgh8PR6eE4XiWhEnEi5wn91Zm5Rk+TzMnPr1rFIkhZfTYafR0mIN6S0SPtcZt7UZVySujEda4oBiIgPAk8Gjq+n9o+Ip2bmexqHsnFmvnzQ5zIz74y+bP0iSdNURBxLmZ09nTI7/OOOQ5LUsWk7UxwRlwNbZ+a99XgGcGkHLdnOA3YGzs3MbSJiY0pd2rYt45AkLb6IuJf5O3YNfxC6oYrUU9N2prhaE/i/+vUaHcUwBzgDWD8ijgd2AP6xo1gkSYshM1foOgZJ42XazRRHxCcpLXTWAz4InEO5sn868K7MPLGDmNYCtqtxXJCZt7aOQZIkSUtvOibF+wO7A+sAZwI/By4DLuqifU1EvBg4KzPvqMdrAs/IzK+1jkWSJElLZ9olxQMRsQElOd6dsvPPFym1vD9tHMdlEztNRMSlmfnElnFIkiRp6U3bpHhYRDwR+BywZWbOaDz25RMX97lnvSRJ0vQybRcaRMTMiHhBXdz2DeBa4CUdhDIvIj4aERvXPx/F7TklSZKmlWk3UxwRg205dwF+CHwJODUz/7jQF05dPKsC/wI8k9LW59vAv3cVjyRJkpbcdEyKz6LUD5+cmbd1HMsM4DuZuWOXcUiSJGnZTLs+xZm5U9cxDGTmPRFxb0SsMeg+IUmSpOln2iXFY+gPwBUR8W3m745EZu7XXUiSJElaEibFy+6r9Y8kSZKmqWlXUzyOImIV4NGZeW3XsUiSJGnJTduWbOMiIl5A2VHvjHq8dUSc1mlQkiRJWiImxcvuIGBb4HaAzLwMeEx34UiSJGlJmRQvu7sm6TxxbyeRSJIkaam40G7ZXRkRewIzImITYD/gvI5jkiRJ0hJwpnjZvRl4PPAX4ATgd8ABXQYkSZKkJWP3CUmSJPWe5RNLaVEdJjLzha1ikSRJ0rIxKV562wM3UEomLgSi23AkSZK0tCyfWEoRMQN4FrAHsCXw38AJmXllp4FJkiRpibnQbill5j2ZeUZm7gVsB1wHnBMRb+o4NEmSJC0hyyeWQUSsBDyPMlu8IfAJ4JQuY5IkSdKSs3xiKUXEscAWwOnAlzLzxx2HJEmSpKVkUryUIuJe4I/1cPh/YgCZmau3j0qSJElLw6RYkiRJvedCO0mSJPWeSbEkSZJ6z6RYkiRJvWdSLEmSpN4zKZYkSVLv/X+gO1HXSGsMZ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p:nvPr/>
        </p:nvSpPr>
        <p:spPr>
          <a:xfrm>
            <a:off x="405581" y="5297269"/>
            <a:ext cx="7658100" cy="646331"/>
          </a:xfrm>
          <a:prstGeom prst="rect">
            <a:avLst/>
          </a:prstGeom>
          <a:ln>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n-US" dirty="0" smtClean="0"/>
              <a:t>Sedan is the most sought after body type used car in market.</a:t>
            </a:r>
          </a:p>
          <a:p>
            <a:pPr marL="285750" indent="-285750">
              <a:buFont typeface="Arial" panose="020B0604020202020204" pitchFamily="34" charset="0"/>
              <a:buChar char="•"/>
            </a:pPr>
            <a:r>
              <a:rPr lang="en-US" dirty="0" smtClean="0"/>
              <a:t>However crossovers are sold at higher price points.</a:t>
            </a:r>
          </a:p>
        </p:txBody>
      </p:sp>
      <p:pic>
        <p:nvPicPr>
          <p:cNvPr id="20483"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5071" y="1219200"/>
            <a:ext cx="4009615" cy="3733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484" name="Picture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194687" y="1219200"/>
            <a:ext cx="4050214" cy="3733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145655949"/>
      </p:ext>
    </p:extLst>
  </p:cSld>
  <p:clrMapOvr>
    <a:masterClrMapping/>
  </p:clrMapOvr>
  <mc:AlternateContent xmlns:mc="http://schemas.openxmlformats.org/markup-compatibility/2006" xmlns:p14="http://schemas.microsoft.com/office/powerpoint/2010/main">
    <mc:Choice Requires="p14">
      <p:transition spd="slow" p14:dur="2000" advTm="51074"/>
    </mc:Choice>
    <mc:Fallback xmlns="">
      <p:transition spd="slow" advTm="510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https://insaid.co/wp-content/themes/betheme/dashboard-assets/app-assets/images/logo/insaidTex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228600"/>
            <a:ext cx="952500" cy="5429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nsaid.co/wp-content/themes/betheme/dashboard-assets/app-assets/images/logo/logo.png">
            <a:hlinkClick r:id="rId5"/>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10350" y="228600"/>
            <a:ext cx="476250" cy="476251"/>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p:cNvCxnSpPr/>
          <p:nvPr/>
        </p:nvCxnSpPr>
        <p:spPr>
          <a:xfrm>
            <a:off x="152400" y="914400"/>
            <a:ext cx="8229600"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08154" y="178593"/>
            <a:ext cx="8197646" cy="642938"/>
          </a:xfrm>
          <a:prstGeom prst="rect">
            <a:avLst/>
          </a:prstGeom>
          <a:noFill/>
        </p:spPr>
        <p:style>
          <a:lnRef idx="0">
            <a:schemeClr val="accent1"/>
          </a:lnRef>
          <a:fillRef idx="3">
            <a:schemeClr val="accent1"/>
          </a:fillRef>
          <a:effectRef idx="3">
            <a:schemeClr val="accent1"/>
          </a:effectRef>
          <a:fontRef idx="minor">
            <a:schemeClr val="lt1"/>
          </a:fontRef>
        </p:style>
        <p:txBody>
          <a:bodyPr rtlCol="0" anchor="ctr"/>
          <a:lstStyle/>
          <a:p>
            <a:r>
              <a:rPr lang="en-US" sz="3600" dirty="0" smtClean="0">
                <a:solidFill>
                  <a:srgbClr val="002060"/>
                </a:solidFill>
              </a:rPr>
              <a:t>Feature - Relationships</a:t>
            </a:r>
            <a:endParaRPr lang="en-US" sz="3600" dirty="0">
              <a:solidFill>
                <a:srgbClr val="002060"/>
              </a:solidFill>
            </a:endParaRPr>
          </a:p>
        </p:txBody>
      </p:sp>
      <p:sp>
        <p:nvSpPr>
          <p:cNvPr id="2" name="AutoShape 2" descr="data:image/png;base64,iVBORw0KGgoAAAANSUhEUgAAAsUAAAGnCAYAAABfHyrUAAAAOXRFWHRTb2Z0d2FyZQBNYXRwbG90bGliIHZlcnNpb24zLjMuMiwgaHR0cHM6Ly9tYXRwbG90bGliLm9yZy8vihELAAAACXBIWXMAAAsTAAALEwEAmpwYAAA00klEQVR4nO3de9ztY5n48c9lbyFCaSchJDES0k5kakI1pYMOmtDBSKnfVEjnmplt18x0oFQ0SklIUiSmkQ4OHZyyHSKnMjpgVDTooIPD9fvjvpe99uOxj+u5v+vZ38/79dqv/Xy/a63nvnievdb1vb/Xfd2RmUiSJEl9tkLXAUiSJEldMymWJElS75kUS5IkqfdMiiVJktR7JsWSJEnqPZNiSZIk9d7MrgMAePjDH54bbrhh12FIkiRpOXfxxRffmpmzJp4fi6R4ww03ZN68eV2HIUmSpOVcRPxisvOWT0iSJKn3TIolSZLUeybFkiRJ6j2TYkmSJPWeSbEkSZJ6z6RYkiRJvWdSLEmSpN4zKZYkSVLvmRRLkiSp90yKJUmS1HsmxZIkSeo9k2JJkiT1nkmxJEmSem9m1wEsjrlzY5m/x5w5OYJIJEmStDxypliSJEm9Z1IsSZKk3jMpliRJUu+ZFEuSJKn3TIolSZLUeybFkiRJ6j2TYkmSJPWeSbEkSZJ6z6RYkiRJvWdSLEmSpN4zKZYkSVLvmRRLkiSp90yKJUmS1HsmxZIkSeo9k2JJkiT1nkmxJEmSem9m1wFMJ3PnxjJ/jzlzcgSRSJIkaZScKZYkSVLvmRRLkiSp90yKJUmS1HsmxZIkSeq9xUqKI+ItEXFlRPw4Ik6IiJUjYqOIuDAirouIEyPiQfW5K9Xj6+rjG07pf4EkSZK0jBaZFEfEusB+wOzM3AKYAewOfAg4NDMfC9wG7FNfsg9wWz1/aH2eJEmSNLYWt3xiJrBKRMwEHgzcDOwEnFQfPwZ4Uf1613pMfXzniFj2XmaSJEnSFFlkUpyZNwGHAL+kJMN3ABcDt2fm3fVpNwLr1q/XBW6or727Pn+tid83IvaNiHkRMe+WW25Z1v8OSZIkaaktTvnEQymzvxsBjwJWBZ6zrANn5pGZOTszZ8+aNWtZv50kSZK01BanfOKZwM8y85bMvAv4KrADsGYtpwBYD7ipfn0TsD5AfXwN4LcjjVqSJEkaocVJin8JbBcRD661wTsDVwFnA7vV5+wFnFq/Pq0eUx8/KzPd21iSJElja3Fqii+kLJi7BLiivuZI4J3AgRFxHaVm+Kj6kqOAter5A4F3TUHckiRJ0sjMXPRTIDPnAHMmnL4e2HaS5/4ZeNmyhyZJkiS14Y52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r2ZXQegJTN3bizz95gzJ0cQiSRJ0vLDmWJJkiT1nkmxJEmSes+kWJIkSb1nUixJkqTeMymWJElS75kUS5IkqfdMiiVJktR7JsWSJEnqPZNiSZIk9Z5JsSRJknrPpFiSJEm9Z1IsSZKk3luspDgi1oyIkyLimoi4OiK2j4iHRcS3I+Kn9e+H1udGRHwiIq6LiMsjYpup/U+QJEmSls3izhR/HDgjMzcDtgKuBt4FnJmZmwBn1mOA5wKb1D/7AkeMNGJJkiRpxBaZFEfEGsDTgaMAMvOvmXk7sCtwTH3aMcCL6te7AsdmcQGwZkSsM+K4JUmSpJFZnJnijYBbgKMj4tKI+GxErAqsnZk31+f8Cli7fr0ucMPQ62+s5yRJkqSxtDhJ8UxgG+CIzHwi8Efml0oAkJkJ5JIMHBH7RsS8iJh3yy23LMlLJUmSpJFanKT4RuDGzLywHp9ESZJ/PSiLqH//pj5+E7D+0OvXq+cWkJlHZubszJw9a9aspY1fkiRJWmaLTIoz81fADRGxaT21M3AVcBqwVz23F3Bq/fo04NW1C8V2wB1DZRaSJEnS2Jm5mM97M3B8RDwIuB7Ym5JQfzki9gF+AfxDfe7pwC7AdcCd9bmSJEnS2FqspDgzLwNmT/LQzpM8N4E3LltYkiRJUjvuaCdJkqTeMymWJElS75kUS5IkqfdMiiVJktR7JsWSJEnqPZNiSZIk9Z5JsSRJknrPpFiSJEm9Z1IsSZKk3jMpliRJUu+ZFEuSJKn3TIolSZLUeybFkiRJ6j2TYkmSJPWeSbEkSZJ6z6RYkiRJvWdSLEmSpN4zKZYkSVLvmRRLkiSp90yKJUmS1HsmxZIkSeo9k2JJkiT1nkmxJEmSes+kWJIkSb1nUixJkqTem9l1AJqe5s6NZf4ec+bkCCKRJElads4US5IkqfdMiiVJktR7JsWSJEnqPZNiSZIk9Z5JsSRJknrPpFiSJEm9Z1IsSZKk3jMpliRJUu+ZFEuSJKn3TIolSZLUeybFkiRJ6j2TYkmSJPWeSbEkSZJ6z6RYkiRJvWdSLEmSpN4zKZYkSVLvmRRLkiSp90yKJUmS1HsmxZIkSeo9k2JJkiT13syuA5CW1ty5sczfY86cHEEkkiRpunOmWJIkSb3nTLG0jJyxliRp+nOmWJIkSb1nUixJkqTeMymWJElS75kUS5IkqfdMiiVJktR7JsWSJEnqPZNiSZIk9Z59iqXlgL2SJUlaNs4US5IkqfdMiiVJktR7JsWSJEnqPZNiSZIk9Z5JsSRJknrPpFiSJEm9t9hJcUTMiIhLI+Lr9XijiLgwIq6LiBMj4kH1/Er1+Lr6+IZTFLskSZI0EksyU7w/cPXQ8YeAQzPzscBtwD71/D7AbfX8ofV5kiRJ0tharKQ4ItYDngd8th4HsBNwUn3KMcCL6te71mPq4zvX50uSJEljaXFnij8GvAO4tx6vBdyemXfX4xuBdevX6wI3ANTH76jPX0BE7BsR8yJi3i233LJ00UuSJEkjsMikOCKeD/wmMy8e5cCZeWRmzs7M2bNmzRrlt5YkSZKWyMzFeM4OwAsjYhdgZWB14OPAmhExs84GrwfcVJ9/E7A+cGNEzATWAH478sglSZKkEVnkTHFmvjsz18vMDYHdgbMy8xXA2cBu9Wl7AafWr0+rx9THz8rMHGnUkiRJ0ggtS5/idwIHRsR1lJrho+r5o4C16vkDgXctW4iSJEnS1Fqc8on7ZOY5wDn16+uBbSd5zp+Bl40gNkmSJKkJd7STJElS75kUS5IkqfeWqHxCkhZm7txl36dnzhzX5UqS2nOmWJIkSb1nUixJkqTeMymWJElS75kUS5IkqfdMiiVJktR7JsWSJEnqPZNiSZIk9Z5JsSRJknrPpFiSJEm95452kpYr7qonSVoazhRLkiSp90yKJUmS1HsmxZIkSeo9a4olaQqMQ23zOMQgSdOFM8WSJEnqPZNiSZIk9Z5JsSRJknrPmmJJ0pRa1tpm65olteBMsSRJknrPpFiSJEm9Z1IsSZKk3jMpliRJUu+ZFEuSJKn3TIolSZLUeybFkiRJ6j37FEuSlnvL2isZ7JcsLe+cKZYkSVLvmRRLkiSp90yKJUmS1HsmxZIkSeo9k2JJkiT1nkmxJEmSes+kWJIkSb1nUixJkqTeMymWJElS75kUS5IkqfdMiiVJktR7JsWSJEnqPZNiSZIk9Z5JsSRJknrPpFiSJEm9Z1IsSZKk3jMpliRJUu+ZFEuSJKn3TIolSZLUeybFkiRJ6j2TYkmSJPWeSbEkSZJ6z6RYkiRJvTez6wAkSeqLuXNjmV4/Z06OKBJJEzlTLEmSpN4zKZYkSVLvmRRLkiSp90yKJUmS1HsutJMkqUeWdbEfuOBPyydniiVJktR7JsWSJEnqPZNiSZIk9Z5JsSRJknpvkUlxRKwfEWdHxFURcWVE7F/PPywivh0RP61/P7Sej4j4RERcFxGXR8Q2U/0fIUmSJC2LxZkpvht4a2ZuDmwHvDEiNgfeBZyZmZsAZ9ZjgOcCm9Q/+wJHjDxqSZIkaYQWmRRn5s2ZeUn9+vfA1cC6wK7AMfVpxwAvql/vChybxQXAmhGxzqgDlyRJkkZlifoUR8SGwBOBC4G1M/Pm+tCvgLXr1+sCNwy97MZ67mYkSZJY9n7J9krWqC32QruIWA04GTggM383/FhmJrBEv50RsW9EzIuIebfccsuSvFSSJEkaqcWaKY6IFSkJ8fGZ+dV6+tcRsU5m3lzLI35Tz98ErD/08vXquQVk5pHAkQCzZ8/2ck+SJDXl7n4atjjdJwI4Crg6Mz869NBpwF71672AU4fOv7p2odgOuGOozEKSJEkaO4szU7wD8Crgioi4rJ57D/BB4MsRsQ/wC+Af6mOnA7sA1wF3AnuPMmBJkiRp1BaZFGfmD4AHur+w8yTPT+CNyxiXJEmS1MwSdZ+QJEnSaNmJYzy4zbMkSZJ6z6RYkiRJvWdSLEmSpN4zKZYkSVLvudBOkiSp59zIxKRYkiRJY6LLThyWT0iSJKn3TIolSZLUeybFkiRJ6j2TYkmSJPWeSbEkSZJ6z6RYkiRJvWdSLEmSpN4zKZYkSVLvmRRLkiSp90yKJUmS1HsmxZIkSeo9k2JJkiT1nkmxJEmSes+kWJIkSb1nUixJkqTeMymWJElS75kUS5IkqfdMiiVJktR7JsWSJEnqPZNiSZIk9Z5JsSRJknrPpFiSJEm9Z1IsSZKk3jMpliRJUu+ZFEuSJKn3TIolSZLUeybFkiRJ6j2TYkmSJPWeSbEkSZJ6z6RYkiRJvWdSLEmSpN4zKZYkSVLvmRRLkiSp90yKJUmS1HsmxZIkSeo9k2JJkiT1nkmxJEmSes+kWJIkSb1nUixJkqTeMymWJElS75kUS5IkqfdMiiVJktR7JsWSJEnqPZNiSZIk9Z5JsSRJknrPpFiSJEm9Z1IsSZKk3jMpliRJUu+ZFEuSJKn3TIolSZLUeybFkiRJ6j2TYkmSJPWeSbEkSZJ6z6RYkiRJvWdSLEmSpN6bkqQ4Ip4TEddGxHUR8a6pGEOSJEkalZEnxRExA/gk8Fxgc2CPiNh81ONIkiRJozIVM8XbAtdl5vWZ+VfgS8CuUzCOJEmSNBJTkRSvC9wwdHxjPSdJkiSNpcjM0X7DiN2A52Tma+vxq4CnZOabJjxvX2DfergpcO0yDv1w4NZl/B7LahxigPGIYxxigPGIYxxigPGIYxxigPGIYxxigPGIYxxigPGIYxxigPGIwxjmG4c4xiEGGE0cG2TmrIknZy7jN53MTcD6Q8fr1XMLyMwjgSNHNWhEzMvM2aP6ftM1hnGJYxxiGJc4xiGGcYljHGIYlzjGIYZxiWMcYhiXOMYhhnGJwxjGK45xiGGq45iK8omLgE0iYqOIeBCwO3DaFIwjSZIkjcTIZ4oz8+6IeBPwTWAG8LnMvHLU40iSJEmjMhXlE2Tm6cDpU/G9F2JkpRjLYBxigPGIYxxigPGIYxxigPGIYxxigPGIYxxigPGIYxxigPGIYxxigPGIwxjmG4c4xiEGmMI4Rr7QTpIkSZpu3OZZkiRJvWdSLEmSpN6bkppi9VNEPBTYBFh5cC4zv9ddRJIkSYtnWs8UR8S6EfHUiHj64E8HMbwqIh4y4dzzW8fRtYh4LfA9SteRufXvgxqO//qIWPkBHtu/VRxDY565OOeWZxHxsIX96SCeh0bEtl2+X0iTiYjjFudco1heGBGH1D8v6CIGjY+I2GFxzjWIY9WIWKF+/bj6e7riyMeZrgvtIuJDwMuBq4B76unMzBc2juN24OfAHpl5dT13SWZu02j83wIXAucC5wEXZuadLcaeEMcVwJOBCzJz64jYDPiPzHxJo/H/BFwPvCIzL5vwWMufx8rAg4GzgWcAUR9aHTgjMzdrEMM7MvPDEXEYcL9/4Jm531THUOP4WR0/Jnk4M/MxLeKosbwW2J+ymdBlwHbA+Zm5U6Pxx+JnMhTPSsBLgQ0ZumOYme9rMPYVTPL/YCiGLac6hhrHxzLzgIj4r8niaflZMvE9KiJmAFdk5uatYqjjfgDYFji+ntoDuCgz39MwhpWBfYDHs+Bdx9e0iqHG8bxJYpjyfx/jFsdkn58tP1OHxrwYeBrwUEq+cxHw18x8xSjHmc7lEy8CNs3Mv3Qcx88o/4BPioiDMvMrTJ4ETJWNKB/wTwXeDTypJiPnAudm5pcbxfHnzPxzRBARK2XmNRGxaaOxAa4B3gl8LSIOz8xDhh5r+fN4PXAA8CjgkqHzvwMObxTD1fXveY3Gm1RmbtTl+BPsz/yLth0HF20Nxx+Ln8mQU4E7gIuB1u+hgztpb6x/D2ZER/rhthgG4x6y0GdNoYh4N/AeYJWI+B3z36v+Sjftr54HbJ2Z99b4jgEurTG2chzl/fzvgfdRfi+uXugrRiwiPkWZ3NgR+CywG/DDljF0HUdEbE/JK2ZFxIFDD61O2YOitcjMOyNiH+A/6yTDZVMxyKi/ZxMR8Q3gZZn5h47juCQzt4mIhwMnAD8Cnt1qtmOSeFYF9qYkZhtlZpNf3og4ZWjcnYDbgBUzc5dG4w//HD4LPAR4ZWbe3NFV7Zsz87CWY46riAjKB9tGmfn+iHg08MjMbPYhExEXZeaT65voUzLzLxFxZWY+vlUM4yQifpyZW3Qcw6WZ+cQJ55r/Wx0HEfGBzHz3GMRxOfCMzPy/evww4JyWn2eD34uIuDwzt6y3yL+fmds1jGEw9uDv1YBvZObTWsXQdRwR8XeUu51vAD419NDvgf/KzJ9OdQwT4rkU+CfgUGCfzLwyIq7IzCeMcpzpPFN8J3BZrdO8b6aj9W1I4OY67q0R8ffAh4BmHzYR8SjK1dxTKTNhUGZ//hk4v1Ucmfni+uVBEXE2sAbwjVbjD8VxK/CiiHgDcGFEvKXl+BExKBe5aejr4fi+2iCGSW8HD8XQtMQI+E/gXsrF0vspb6onM//3tYUbI2JN4GvAtyPiNuAXDccHICJmUe5obM6Ct0OblHEMOS8inpCZVzQed1hExA6ZeW49eCodrHOp9ZEHARtQPhODxuU9wHsj4pXMv3BcH1in5YVj9QHg0voeHsDTgXc1juGu+vftEbEF8CvgEY1j+FP9+876GftbYJ3GMXQaR2Z+F/huRHw+M39RE3I6nIg8gHI3/JSaED+GUqY4UtN5pnivyc5n5jGtY+lSRNxLuU1/KPCVzPxrR3Ecl5mvWtS5KRx/slmnzSi1cVtk5kqN4jh6IQ9ni7q4eoUP8BLgkcAX6vEewK8zs/WFwmAW/76fUUT8KDO3ahnHUDx/R7loO6P1v5eI+BZwIvA2ygzMXsAtmfnOxnFcBTyWUv71F+Yngi1nBLcBjqb8LABuB16TmZc84IumJo5rgLdQJhMG61PIzN82jOEI6oVjZv5NlE4+38rMlheOg1jWYf4F6w8z81eNx38t5aJ5S8rvx2rAv2bmpxb6wtHG8C/AYcDOwCcpkwyfzcx/aRXDuMRRL0yOAwaLo28F9srMH7eKoaVpmxQDRMQqwKMz89oOY3gc8HbmzzIA7WZ+at3PoPZnI8qiv/Prn3mtaq67XigSEdtONqtSb729NDO/1CKOcRIR8zJz9qLONYjjQsrv50U1OZ5F+cB/4iJeOoqxF9rlYnCbuJWIuDgznzS4HVrPXdQ6+YmIDSY7n5lNZs/r+8N+mXloRKxRx76jxdiTxHJhZj6li7GHYhibC8eIeCFlhhjgu5n5X61jGCdRFqWu3NXvZ9dxRMR5wHsz8+x6/AzKIvqnNo7jbCZfEDvSXGvalk9EaRVzCPAgYKOI2Bp4Xwe3hr9Cqbf5DEOzDK1k5iAB/ihARGwIvAA4hrLSftI2ZaMyLgtFHiAh3hjYE9gdaJoUR8S/TnY+265eXjUiHpOZ19eYNgJWbTj+wCeAU4C1I+LfKYtF/rnR2BczvwPGoym17gGsCfySciHZ0uDW8M1RVpX/L/NnYJoZJL8R8Qim+D3iAca/JyL2AA7tMBkeXMSfHREHA19lwVK8ljPWd9ULhayxzaLMHDcVER+kzBIPuk/sFxHbZ4PuExHxysz8Qiy4qOs+mfnRBjE8YLekiGhS/jZOcVSrDhJigMw8J8rapdbeNvT1ypTuOXePepBpmxRTasC2Bc4ByMzLao1Ja3dn5hEdjHufWiYwqCvegfKBfwELFsdPicz8APCBMVoo8ihKq749gSdQauR27yCUPw59vTJlxX3TFdSUW8LnRMT1lERwA0p3jKYy8/go7XR2rqdelLV9YYOxNwKIiM9QatFOr8fPpXSwae3f6szoWym3RVen/JyaqrOBH6F0SfkN5Xfjakrrp1bOjYjDKeUk9/17aZiMfmTC8fAdlKTUwLcyuHB8RAcXjsN2obvuE4NE6yGTPNbqlvagL/MjKJ+nZ9XjHSktT1slo+MSB8D1tYxj0K3llZT2p01l5sUTTp0bESOvuZ+25RMRcUFmbjfhdtN9tyQbxnEQ5UPlFBacZWhyWzYibqXMNp1P7VWcmde1GHuSWIZvu52TmV9vOPa+lJrZdYEv1z+n5pi0Bau3vr6Zmc/oYNxBb+RrWpXTTBLHNsDfUj7czu2gbvR+q5QnO9cXEfEjStL3nSwr/XekdGvZp2EMky2SyQ4WHY6FOrmxM+UC9sxWF44TYuis+0RErJ+ZNzzAY89v/HnyLUrd7M31eB3g85n5961iGJc4an37XOa/f38fmJuZt7WKocYxfEdtBeBJwCcyc6StX6fzTPGVEbEnMCMiNgH2o1xBtTZY8Pf2oXMJtJq13rjrWicoLYVYsOn7/hHx1Ba33arDKRcGe2bmvBrTOF3xPZhSztJMRLx6wqmt6q23YxvH8a/AyyiLZwI4OiK+kpn/1jCM/42If2b+osNXUC4mm4gH2LRjINt3zbkrM38bEStExAqZeXZEfKxlAJm5Y8vxHkiUHS+PpnRF+QywDfCuzPxWg7GHP+h/Q2nred9jrWve6bb7xLcj4jmZ+fPhkxGxN2XWvFlSDKw/SESrX1PKr1rrPI6a/O4XEatm5h8X+YKpM1wKdzfz94gYqek8U/xg4L3Asyn/k74JvD8z/9xpYI1FxCcW9nirD9s6wzB8220GcGmrmfuIWIuSeO1B6bjwZeAfM3P9FuNPEs/wrl0zgFmUmvdWG3gMErGBlSmzUJdk5m6tYqhxXAtsNfi3WRfIXjbqK/xFxPAwYA7z72R8jzLb0eqOzuDieQdKO7YT6/HLgKsy8w0t4hiK5zuU8pEPAA+nJGRPbrl4ppaRDP9Mvkv5N9J6IdGPMnOrKC0130BJwI7LBv2SY4x2fRyIjrpPRMQuwMeA52XtgVvXrOwJPDczb2wRRx33cGAT5l+kvBy4LjPf3CqGcYkjSqvEzwKrZeajI2Ir4PWZ+U+tYmhp2ibF46Im5wdSumDsW2etN211qyci/gr8mJIE/i8T3lyzUYu6Lm+71fE+CZyQmT+IiPUobx57UOrUTmk4Yz2IZ3h1/92UVmgjXxSwJKL06f1SZj6n8bhnAy/OzNuH4vhqF7fJI+IhlGSjk16bEXEB8LeD34XoYGOCOu6qlB6oK1BmzdcAjs+2bchOprx3Dd6jXkW5eGqyNfxQHIONET5Oec86JSZp8dgHEfEFysXJ9zPzmg7G3xn4NOWC7bWUu4/Pa32rvsbyEsq2wgDfy8xTWsdQ43gxQxfzreOI0j1oN+C0oVLV5pv/RMT7gYMy8556vDrw8czce5TjTNvyiZh8g4I7KNuofrrhjPHRlGn9wQzLTZSOFK1u9axDmW16OSX5OhE4aZCANNR10/efAAfXWY4vUxLkj9SLlD0axgFMurr/UbV04ZetYxnyR9qV9Qy7g1Lu9O16/Ezgh4O7HC3uZkTEE4BjqZ0eai3+Xtm+1+ZDKYvrBjPUq9VzncjMuyPifErd+e8aD79xZr506HhuTMG2rYvh4lq7uRHw7nrh1EXnh87WZAw5ipIIHhale8+llETs4y0Gz8wza7nEOZRyyJ26uvubpcNDywVt91MXuH1+OBGOiH0zs+kW4Jl5Q8QC823NO21R8tUf1t+PtSklkyPfNXbazhTXq/pZLHhb4XeURHn1bLdpxLzMnB3j0V9yPUqnhQOBd2bmcYt4yajH77Tpe41hA8r/g92BVSi/Hydk5k8axzHp6v5suK3whAvHGcDfAF/OzKY7VEXE/6O8oSXlwu1Pw4+3uJsR49Nrc29K55zhi8eDWt3RGYrjYkry81DKAt2LgL9m5isaxnA+8PbM/EE93gE4JDO3bxVDHXcFYGvg+sy8vZZirZuZlzeMYWIrtD0ofb2b3uGqscyosexIKSf5U2ZutvBXjWTc3zO/lGQlSvvCe+pxZubqUx3DUCwvoexO+4g6fvMYahy/AW4B3jT03tV0K/SIOInS8vVw4CnA/sDszGze1aneSfg6pbXm03MKmgpM56T4fg3vB+ci4spWyUf9sN2ZsqJ+m3p1fUJmbtti/KE4tqG8kT6LMnP9kcy8quH4J1NmGc4Y1BV3LSKeCHwO2DIzZzQeexxW9//d0OHdlMT45Zn5xkbjzwT+A3gNZUvlQa/go4H3ZOZdC3n5qGO534Vqhxevj6R8uABc2NHF42CziDcDq2TmhyPisszcumEMW1Fm7wc72t1Gmb1vkoxGxGaZeU3M71e8gGzYIaXrNRlDcZxJKTk7n9Jl4AeZ+ZuWMYyDiLgOeEF20AFkQhyXArtS7j6flJkHty7tiYiHAx+n3OEL4FvA/i1LrWocTweOoCyWfgLlgn6fzBzpgulpWz4BrBYRjx7cjo6IR1NuRULZOKKVOcAZwPoRcTxlIc0/tho8It4HPI/SY/RLwLs7ql09AtibctvtK8DR2cFOgzURey5lpnhnym24g1rHwXis7v9uvTDYk1Ji8zNKB4hWDqb0HN0oM38P99WBHVIfO6BhLGPRa7OaQZn9mQk8LiIel5nfaxxDRNkN8xXMX8Hd5MJx8L6dmT+idERZHSAzW5dvHAjsy/37FUP7PsVQ+ssPymrWWMjzptLllFZXW1DKnm6PiPMz808Lf9ly59ddJ8QDmfnLOsFxRP1sXaXx+LdS3ie6dgjwssFkX53NP4v5LUdHYjrPFO9C2ZzifyhXLxsB/0RJgl6XmR9rGMtawHY1jgvqL1Grse+lJDt31lODH+jgdk/rmYY1KDPW7wVuoLQ4+sJUzwpGxLPquLsAP6RcIJyaHbWQiQ5X90fZenyP+udWSp352zJz0q19pzCOnwKPywlvMnUW7JrM3KRhLBN7bf4AmNO69j4iPkQp9bqS+XWrmY134qwfsm+l3OH6UJSNjw5oVN993+3fiDh5Ql1xL0XE7pTb9QusycjMExf6wqmL5yGUyZ23AY/MzJW6iKMrtTzzkcDXWHD/gaY1xhHxmcx83dDxG4G3ZsOuJDF5h6s7gHmZeWrDOGYMFtkNnVtr1DPW0zYpBogFNya4tnVBfp2VvCczMyLWp9wS/Z/MvLRhDAtNdLIu+GoUy1qUGbhXUTphHE9JQp6QU7xpRUScBXwRODk7WKk8STyrAn+mfMA1Xd1fL5S+T7m1dF09d33LN9I65k8y83FL+tgUxbJPZh414dwHO6ivvpZSztPJJiqTqTW1q7WaqZ2w/qLpreAHiGdlyoTK8OYEn2r1eVL//+9Wx+16TcabKLXmTwJ+XmP6fmaetbDXLW8i4uhJTmdmvqZ5MB2LiCMpedZX6qmXUibi1qLU4R/QKI7HUe5Ir52ZW0TElsALc8T97qdz+QSU/n2bUlb3N92YICJeR7my/0OUViFvBy4BnhgRn8vMD7WIY7Kkt9YA/XbiDN1UiohTKD+L4yi1WIOG4ydGxLypHj/HbBesCTPUTRdRAS+hlI+cHRFnUGbNJ+uDOtWuiohXT/w3GRGvBFq3e3ppRPw5M4+vMRxO49uQ1fXAigzNPnUhIr5IWUR1D2WR3eoR8fHMPLjB8PkAX3flWMrGHYOV7HtS3sde1mLwzLw3It6RmV8GTmsx5kKsTFlUdXFHZXhjIUfc5mtpReme9AFKb/OV6+nMzI0bhrElsEPOb4V2BOVi6W+BKxrG8RlKnvVpgMy8vL6PjTQpnrYzxRExB3gG5ZfldEod6Q+y0cYEEXEl5ZfiIZR63g0y89YofYsvarjQbzvgg5RatPdT3swfTuk/+urMPKNRHDtmXR2r8Vi9XGerd6WUUexE+fA/JRvs1FXHX5fS0uhPlMWfALMpyeiLM/OmFnHUWFahJByfA54D3J6Z+7cafyiOk4GtgDNZ8LZs0x3tBovqIuIV1B3cKIlQi+1876G0BwzK78Kg9KurFf5XZebmizo3xTF8kPmlTvddUGf7He2IiL8FNsnMoyNiFuUuws9ax9GlKJ2cDqOsEYKSBO6fDTcQqXH8gLJu6VDgBZR1Oytk5r82jOFaYNusm+rUEskfZuamLe/0xPxGCsN3mka+OHg6zxTvRvlwuTQz946ItZm/hWsLf6236W+LiOsGdcSZeWeUDTVaORx4D+X2/FmUnX8uiIjNKO3ImiTFwA8iYj8W3J3qU1NdSzzGPkzHq5frbPUXgS/WmtqXAe+krB5uMf5NwFMiYidgcJF4emae2WJ8gFhwG93XAqdS6onnRjfb6J5G97OBACtG2TjkRcDhmXlXNNoWPRt3glkMl0TEdpl5AUBEPIXS776ll9e/hzvDJI37itfJptmUu35HU+5qfIH5yWFfHE157xzcLXhlPfesxnGskqV3c9S7wgdFaafYLCmmfJZdFhHnML/e/T/qpMt3GsZxa5TuXgkQEbsBNy/8JUtuOs8U/zAzt62/IDtSbn9dnQ36Kdbxr6HMwK1AedPYk/kzgl/IzL9pFMd9V0oRcfXwuI2v4j5LeQMd3p3qnsx8bYvxx01EnJuZffsgGTux4Da6w38D0LrOelzUC9h3Aj+idK95NOV962kLfeFyJOZvxb4iJQn8ZT3egLIQtNlM8biIsnnKEynbwQ9m4y5vcQdhnEw2AzkVs5KLEcd5lDvSJ1EmvW4CPpiZmzaOYx3K7oJQ7oSPtA3aYsbwGOBIykZpt1Hqml8x6nVT03mmeF6U7WI/Q7k1+wdKb8VWbqbUXgH8aujrwXErwz2BJ7bNmfIrnoiYWWvPnpwL9nw9K0qv3r6aFxEn0vHqZfFy4IZBjXtE7EVZKPJzOmjVN5SkL6B1cp6ZnwCGV5X/Ikov7T55ftcBDETpU3wCcGJmdtUqEMod0BzcNaizgX3027r2YbA52B5A07681f7Ag4H9KOWROwF7tQwgSn9gKIkowGMj4rHZuI1k/XfxzPo7uUJm/j4iDgA+Nspxpu1M8bCI2JCyi12zHYgeII51hhaYtRpzYfV5K2fmilM8/mATgEsoPQT/p55/DKXZeLOdd8aJq5fHQ/29fGZm/l99c/8S8GbKDmZ/02oNwlA8aw0drky5PfuwVjWCEfHKzPxCRBw42eOZ+dHJzi/PovS4v59suCV7lC5CL69/7qXUFn+5ZQw1jrdRFrA/i7LA6zXAFzNz5NvpjrP68zgM2J5yEXsesF/rn8c4iLIz6sDKlBnji8dhcXtE/DIzJ/33u9Tfc7omxRFxHPA9SruY1ivZJxWNt18cB4MSjVo3+nnmb4iwIbC3i+/UpRjatS4iPgnckpkH1ePmt0MnExEXZ+aTGo31+sz8dK0dvZ/MnNsijnEyVEYRlA/9jSgtPpttyT4hnk2Af6HcGm5efx2l5/uzKf8/vpmZ324dQ99FxELXHWTjvubDorSf/ViOQX/xiLghM9cf5feczuUTn6P0UzysFl9fCnwvMz/eYUxdtL3q2qyhWadPM39XrHsotWm9TIqjUU9FLdKMoRKfnSk7mA00f/+LBbcUXoGyqKlZHJk5aGfUu+T3gWTmE4aP68/on1rHMWG2+B7gHa1jAKhJcC8T4Yg4jIWUHTbsErM9ZfOrE4ALGa/c4kagyZqpxTDyWd1pmxRn2Tb3e5Rm5ztSem4+nrJHd1c+0+HYXZlB2V574j/amZR2dX3VpKeiFukE4LsRcSul5v77ABHxWMquTK0Nbyl8N2WxyD+0GjwiFlamkZn5/laxjKvMvKR2oGgmIi6kLPj7CqUMrZO64igtPg+jJD0Pory//7F1m7wODXcdmUtph9aFR1JKWPagLOL/b+CEzLyydSATLhRWoJSeXdJw/N8zefI7KBkd7XjTuHziTGBVyuK671N6FP+mgzg2Bm7MzL9ExDMoja6Pzcbbx3aljyUji6NVT0UtWv2gXwf4Vm1TN5jJXy0zm72513Hvt1Vp4/HfOsnpVYF9gLUyc7XGIXVuQn31CpTd3B6WmX/fMIZNM/PaVuMtJI55lI1/vkK5i/Fqylbt7+40sA607N60iDhWoiTHBwNzM/PwxuMPL+y7G/h5Zp7bMoaWpu1MMXA55c1rC8qMz+0RcX5mTuzAMNVOBmbXmadPU3qQfhHYpXEcXRmn2zrjpElPRS3aoP/shHM/6SIW4KdRNvD4XBc9rDPzvpnqiHgIZXX73pQFiB95oNct54bvaN0NfJ3yvt7S7RFxFPCozHxuRGwObJ8TtiZvITOvG7p4OzoiLgV6lxTT8W6LNRl+HiUh3pDSLeaU1nFk5jFRNj969DhcuE21aZsUZ+Zb4L439n+kNNZ+JLBS41Duzcy7I+LFlCb4h9U3kb7YuesAxtQbKT0VN4uIm6g9FbsNSWNgK8pM3FERsQJlbcSXMvN3rQKIsqHJgZTfx2OAbbJsRNRLw/XV9WeyWmb+uXEYn6d8hr23Hv+E0oGidVJ8Z0Q8iLJZw4cpF/IrNI6h9yLiWMqE3+mU2eEfdxjLC4BDKOU0G0XE1sD7ulzsN5Wmc/nEmygL7Z5E6Tn6fUonirMax3EhpU/eeyk7mP0sIn6cmVu0jEPjadBTkdIqb/fMPL7jkDQmIuLvKHeV1qQ0539/Zl43xWMeDLyEcsH2ycz8w1SONx3UWv83UBa3XQSsDnw8Mw9uGMNYlFvVxX6/piRAb6HslPqfU/17OS4m1K8+mI62II+Ie5m/3fdwktZ8K/QoG6TtBJwz9Lt5xcQFqsuLaTtTTGmd81FKv7y7O4xjb8ob6r/XhHgj4LgO41GHImJ1yizxupQthb9Tj99KKfkxKe6xiJhBuSW6N+WW6EcovxNPo8wKPW6KQ3grZTOZfwbeG3Ff9VPzD9sxsnlm/i4iXgF8A3gXZUOoZkkx8Mfaw3pQbrUdHSwEzcxfRMSs+nXvOpRk5lgsDs/McZqdvysz7xh6r4COS0um0nROik+hLHC7u8sFbpl5VUS8k7JNKpn5M+BDLWPQWDmOsvPP+cDrKHcQAnhxZl7WYVwaDz+ltCk8ODPPGzp/UszfOWrKjNmH7bhYMSJWBF5EKYG7a0IC0MKBlPUoG0fEucAsoNnGMlH+g+cAb6Lc2YqIuBs4LDPf1yoOjaUrI2JPSnvLTSi76523iNdMW9O5fOIyyurYDSkzLKcCj8/MpgvchuttMnO5r7fRwg3fVqqzgjdTFii0rlHUGIqI1SxZGC8RsR/wTuBHlFn8RwNfyMynNY5jJrAp5SL62sy8q+HYBwLPBfatEzuDXUmPAM7IzENbxaLxEhEPpkzuPLue+ibwb8vrZ9p0TooH2wu/HfjzYIFb6xYqD1BvY01xT01sUWfLOsFYbQqgCSJio0EiWI8DeGxm/rRxHE+lTPLcdwc3M49tNPalwLMy89YJ52dRWhl23ppMbUXEypTS0McCVwBHdVyq2sR0Lp+4KyL2APYCXlDPrdhFHJPU29zbQRwaD1tFxKCTQACr1OM+12xqfDYF0P2dDNx34ZqZGRFfoizibiIijgM2Bi6jLPiDchHVJCkGVpyYEANk5i21tET9cwxwF6WJwXMpG7oc0GVALUznpHhcFrj1qt5GC5eZMxb9LPVNZh4z+DoiDhg+VjciYjPKLqhrRMRLhh5anbKQu6XZlAV/Xd26/etSPqbl1+ZDpYBHAT/sOJ4mpnNSvMrwLceaGDffAhF4M6Xe5i+ULWW/CfR+q1RJD2h61qwtfzYFnk9pifeCofO/pyySbenHlD77XW3wM3yHa1jQ/gJB4+G+mvba0KDLWJqZ1jXFwKsHTa1rKcUBmdl0z3pJWhLWmY+XiNg+M8/vaOz/olwkPQTYmjIb95fB4y7YVlci4h7m90oOYBVK3+bluhRwOs8U70ZpY7Qnpcfnq5m/OnLKDb2ZTco3M0kDEzcFmFB3vtx+wIyziHhHZn4Y2LNOqiyg0eLH04C1KXWbw56G28KrQ30tBZy2SXFmXh8RuwNfA34JPDsz/9QwhEPq3y+h3Pb6Qj3eg7IjkCQB47MpgBZwdf173kKfNbV2Bd6dmVcMn4yI/wP+g/bbPEu9Nu3KJyLiChacoX0EZeefvwBk5paN45mXmbMXdU6SpGGD7Z0f4LHlditdaVxNx5ni53cdwASrRsRjMvN6KD0vgVU7jkmStBARcdrCHm9UArfmQh5bpcH4koZMx6T4910HMMFbgHMi4npKfeAGwOu7DUmStAjbAzdQugZdSHn/bm1eRLwuMz8zfDIiXgtc3EE8Uq9Nx/KJn1HKJyZ7A8vMfEzjkIiIlYDN6uE1mfmXhT1fktStug37syjrQLYE/hs4ITObtfaMiLWBUyi9gAdJ8GzgQcCLM/NXrWKRNA2T4nFT9wU/ENggM19XN/DYNDO/3nFokqTFUCc29gAOBuZm5uGNx98R2KIeXpmZZ7UcX1IxrZPiiHgh8PR6eE4XiWhEnEi5wn91Zm5Rk+TzMnPr1rFIkhZfTYafR0mIN6S0SPtcZt7UZVySujEda4oBiIgPAk8Gjq+n9o+Ip2bmexqHsnFmvnzQ5zIz74y+bP0iSdNURBxLmZ09nTI7/OOOQ5LUsWk7UxwRlwNbZ+a99XgGcGkHLdnOA3YGzs3MbSJiY0pd2rYt45AkLb6IuJf5O3YNfxC6oYrUU9N2prhaE/i/+vUaHcUwBzgDWD8ijgd2AP6xo1gkSYshM1foOgZJ42XazRRHxCcpLXTWAz4InEO5sn868K7MPLGDmNYCtqtxXJCZt7aOQZIkSUtvOibF+wO7A+sAZwI/By4DLuqifU1EvBg4KzPvqMdrAs/IzK+1jkWSJElLZ9olxQMRsQElOd6dsvPPFym1vD9tHMdlEztNRMSlmfnElnFIkiRp6U3bpHhYRDwR+BywZWbOaDz25RMX97lnvSRJ0vQybRcaRMTMiHhBXdz2DeBa4CUdhDIvIj4aERvXPx/F7TklSZKmlWk3UxwRg205dwF+CHwJODUz/7jQF05dPKsC/wI8k9LW59vAv3cVjyRJkpbcdEyKz6LUD5+cmbd1HMsM4DuZuWOXcUiSJGnZTLs+xZm5U9cxDGTmPRFxb0SsMeg+IUmSpOln2iXFY+gPwBUR8W3m745EZu7XXUiSJElaEibFy+6r9Y8kSZKmqWlXUzyOImIV4NGZeW3XsUiSJGnJTduWbOMiIl5A2VHvjHq8dUSc1mlQkiRJWiImxcvuIGBb4HaAzLwMeEx34UiSJGlJmRQvu7sm6TxxbyeRSJIkaam40G7ZXRkRewIzImITYD/gvI5jkiRJ0hJwpnjZvRl4PPAX4ATgd8ABXQYkSZKkJWP3CUmSJPWe5RNLaVEdJjLzha1ikSRJ0rIxKV562wM3UEomLgSi23AkSZK0tCyfWEoRMQN4FrAHsCXw38AJmXllp4FJkiRpibnQbill5j2ZeUZm7gVsB1wHnBMRb+o4NEmSJC0hyyeWQUSsBDyPMlu8IfAJ4JQuY5IkSdKSs3xiKUXEscAWwOnAlzLzxx2HJEmSpKVkUryUIuJe4I/1cPh/YgCZmau3j0qSJElLw6RYkiRJvedCO0mSJPWeSbEkSZJ6z6RYkiRJvWdSLEmSpN4zKZYkSVLv/X+gO1HXSGsMZ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p:nvPr/>
        </p:nvSpPr>
        <p:spPr>
          <a:xfrm>
            <a:off x="438150" y="4114800"/>
            <a:ext cx="7658100" cy="1477328"/>
          </a:xfrm>
          <a:prstGeom prst="rect">
            <a:avLst/>
          </a:prstGeom>
          <a:ln>
            <a:solidFill>
              <a:schemeClr val="bg1">
                <a:lumMod val="95000"/>
              </a:schemeClr>
            </a:solidFill>
          </a:ln>
        </p:spPr>
        <p:style>
          <a:lnRef idx="2">
            <a:schemeClr val="accent1"/>
          </a:lnRef>
          <a:fillRef idx="1">
            <a:schemeClr val="lt1"/>
          </a:fillRef>
          <a:effectRef idx="0">
            <a:schemeClr val="accent1"/>
          </a:effectRef>
          <a:fontRef idx="minor">
            <a:schemeClr val="dk1"/>
          </a:fontRef>
        </p:style>
        <p:txBody>
          <a:bodyPr wrap="square">
            <a:spAutoFit/>
          </a:bodyPr>
          <a:lstStyle/>
          <a:p>
            <a:pPr marL="285750" indent="-285750">
              <a:buFont typeface="Arial" panose="020B0604020202020204" pitchFamily="34" charset="0"/>
              <a:buChar char="•"/>
            </a:pPr>
            <a:r>
              <a:rPr lang="en-US" dirty="0" smtClean="0"/>
              <a:t>Here we tried to check correlation status amongst features available.</a:t>
            </a:r>
          </a:p>
          <a:p>
            <a:pPr marL="285750" indent="-285750">
              <a:buFont typeface="Arial" panose="020B0604020202020204" pitchFamily="34" charset="0"/>
              <a:buChar char="•"/>
            </a:pPr>
            <a:r>
              <a:rPr lang="en-US" dirty="0" smtClean="0"/>
              <a:t>Price of used car and make of used car has a mild positive correlation meaning older year make cars are also in high price band and make year is not the only determinant of the price.</a:t>
            </a:r>
          </a:p>
          <a:p>
            <a:pPr marL="285750" indent="-285750">
              <a:buFont typeface="Arial" panose="020B0604020202020204" pitchFamily="34" charset="0"/>
              <a:buChar char="•"/>
            </a:pPr>
            <a:r>
              <a:rPr lang="en-US" dirty="0" smtClean="0"/>
              <a:t>Mileage to Price is mildly inverse related in determining used car prices.</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3744479226"/>
              </p:ext>
            </p:extLst>
          </p:nvPr>
        </p:nvGraphicFramePr>
        <p:xfrm>
          <a:off x="307975" y="1524000"/>
          <a:ext cx="7620000" cy="2057400"/>
        </p:xfrm>
        <a:graphic>
          <a:graphicData uri="http://schemas.openxmlformats.org/drawingml/2006/table">
            <a:tbl>
              <a:tblPr/>
              <a:tblGrid>
                <a:gridCol w="1524000"/>
                <a:gridCol w="1524000"/>
                <a:gridCol w="1524000"/>
                <a:gridCol w="1524000"/>
                <a:gridCol w="1524000"/>
              </a:tblGrid>
              <a:tr h="411480">
                <a:tc>
                  <a:txBody>
                    <a:bodyPr/>
                    <a:lstStyle/>
                    <a:p>
                      <a:pPr algn="ctr" fontAlgn="ctr"/>
                      <a:endParaRPr lang="en-US" b="1" dirty="0">
                        <a:effectLst/>
                      </a:endParaRP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b="1" dirty="0">
                          <a:effectLst/>
                        </a:rPr>
                        <a:t>price</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b="1">
                          <a:effectLst/>
                        </a:rPr>
                        <a:t>mileage</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b="1">
                          <a:effectLst/>
                        </a:rPr>
                        <a:t>engV</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b="1">
                          <a:effectLst/>
                        </a:rPr>
                        <a:t>year</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r>
              <a:tr h="411480">
                <a:tc>
                  <a:txBody>
                    <a:bodyPr/>
                    <a:lstStyle/>
                    <a:p>
                      <a:pPr algn="ctr" fontAlgn="ctr"/>
                      <a:r>
                        <a:rPr lang="en-US" b="1">
                          <a:effectLst/>
                        </a:rPr>
                        <a:t>price</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a:effectLst/>
                        </a:rPr>
                        <a:t>1.000000</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dirty="0">
                          <a:effectLst/>
                        </a:rPr>
                        <a:t>-0.254342</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a:effectLst/>
                        </a:rPr>
                        <a:t>0.060403</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a:effectLst/>
                        </a:rPr>
                        <a:t>0.384459</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r>
              <a:tr h="411480">
                <a:tc>
                  <a:txBody>
                    <a:bodyPr/>
                    <a:lstStyle/>
                    <a:p>
                      <a:pPr algn="ctr" fontAlgn="ctr"/>
                      <a:r>
                        <a:rPr lang="en-US" b="1">
                          <a:effectLst/>
                        </a:rPr>
                        <a:t>mileage</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a:effectLst/>
                        </a:rPr>
                        <a:t>-0.254342</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dirty="0">
                          <a:effectLst/>
                        </a:rPr>
                        <a:t>1.000000</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dirty="0">
                          <a:effectLst/>
                        </a:rPr>
                        <a:t>0.043678</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a:effectLst/>
                        </a:rPr>
                        <a:t>-0.457680</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r>
              <a:tr h="411480">
                <a:tc>
                  <a:txBody>
                    <a:bodyPr/>
                    <a:lstStyle/>
                    <a:p>
                      <a:pPr algn="ctr" fontAlgn="ctr"/>
                      <a:r>
                        <a:rPr lang="en-US" b="1">
                          <a:effectLst/>
                        </a:rPr>
                        <a:t>engV</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a:effectLst/>
                        </a:rPr>
                        <a:t>0.060403</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a:effectLst/>
                        </a:rPr>
                        <a:t>0.043678</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dirty="0">
                          <a:effectLst/>
                        </a:rPr>
                        <a:t>1.000000</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a:effectLst/>
                        </a:rPr>
                        <a:t>-0.036536</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r>
              <a:tr h="411480">
                <a:tc>
                  <a:txBody>
                    <a:bodyPr/>
                    <a:lstStyle/>
                    <a:p>
                      <a:pPr algn="ctr" fontAlgn="ctr"/>
                      <a:r>
                        <a:rPr lang="en-US" b="1">
                          <a:effectLst/>
                        </a:rPr>
                        <a:t>year</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a:effectLst/>
                        </a:rPr>
                        <a:t>0.384459</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a:effectLst/>
                        </a:rPr>
                        <a:t>-0.457680</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dirty="0">
                          <a:effectLst/>
                        </a:rPr>
                        <a:t>-0.036536</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c>
                  <a:txBody>
                    <a:bodyPr/>
                    <a:lstStyle/>
                    <a:p>
                      <a:pPr algn="ctr" fontAlgn="ctr"/>
                      <a:r>
                        <a:rPr lang="en-US" dirty="0">
                          <a:effectLst/>
                        </a:rPr>
                        <a:t>1.000000</a:t>
                      </a:r>
                    </a:p>
                  </a:txBody>
                  <a:tcPr anchor="ctr">
                    <a:lnL>
                      <a:noFill/>
                    </a:lnL>
                    <a:lnR>
                      <a:noFill/>
                    </a:lnR>
                    <a:lnT>
                      <a:noFill/>
                    </a:lnT>
                    <a:lnB>
                      <a:noFill/>
                    </a:lnB>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8100000" scaled="1"/>
                      <a:tileRect/>
                    </a:gradFill>
                  </a:tcPr>
                </a:tc>
              </a:tr>
            </a:tbl>
          </a:graphicData>
        </a:graphic>
      </p:graphicFrame>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68453603"/>
      </p:ext>
    </p:extLst>
  </p:cSld>
  <p:clrMapOvr>
    <a:masterClrMapping/>
  </p:clrMapOvr>
  <mc:AlternateContent xmlns:mc="http://schemas.openxmlformats.org/markup-compatibility/2006" xmlns:p14="http://schemas.microsoft.com/office/powerpoint/2010/main">
    <mc:Choice Requires="p14">
      <p:transition spd="slow" p14:dur="2000" advTm="97252"/>
    </mc:Choice>
    <mc:Fallback xmlns="">
      <p:transition spd="slow" advTm="972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emplate>
  <TotalTime>203</TotalTime>
  <Words>486</Words>
  <Application>Microsoft Office PowerPoint</Application>
  <PresentationFormat>On-screen Show (4:3)</PresentationFormat>
  <Paragraphs>73</Paragraphs>
  <Slides>10</Slides>
  <Notes>0</Notes>
  <HiddenSlides>0</HiddenSlides>
  <MMClips>11</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2" baseType="lpstr">
      <vt:lpstr>Adjacency</vt:lpstr>
      <vt:lpstr>Worksheet</vt:lpstr>
      <vt:lpstr>EDA Project on  Used Cars in Market–Data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Pankaj</dc:creator>
  <cp:lastModifiedBy>Pankaj</cp:lastModifiedBy>
  <cp:revision>20</cp:revision>
  <dcterms:created xsi:type="dcterms:W3CDTF">2020-12-03T04:29:58Z</dcterms:created>
  <dcterms:modified xsi:type="dcterms:W3CDTF">2020-12-03T08:26:10Z</dcterms:modified>
</cp:coreProperties>
</file>

<file path=docProps/thumbnail.jpeg>
</file>